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7" r:id="rId2"/>
    <p:sldId id="313" r:id="rId3"/>
    <p:sldId id="314" r:id="rId4"/>
    <p:sldId id="260" r:id="rId5"/>
    <p:sldId id="257" r:id="rId6"/>
    <p:sldId id="279" r:id="rId7"/>
    <p:sldId id="280" r:id="rId8"/>
    <p:sldId id="259" r:id="rId9"/>
    <p:sldId id="261" r:id="rId10"/>
    <p:sldId id="262" r:id="rId11"/>
    <p:sldId id="263" r:id="rId12"/>
    <p:sldId id="264" r:id="rId13"/>
    <p:sldId id="266" r:id="rId14"/>
    <p:sldId id="282" r:id="rId15"/>
    <p:sldId id="285" r:id="rId16"/>
    <p:sldId id="284" r:id="rId17"/>
    <p:sldId id="268" r:id="rId18"/>
    <p:sldId id="267" r:id="rId19"/>
    <p:sldId id="265" r:id="rId20"/>
    <p:sldId id="273" r:id="rId21"/>
    <p:sldId id="270" r:id="rId22"/>
    <p:sldId id="272" r:id="rId23"/>
    <p:sldId id="269" r:id="rId24"/>
    <p:sldId id="274" r:id="rId25"/>
    <p:sldId id="276" r:id="rId26"/>
    <p:sldId id="281" r:id="rId27"/>
    <p:sldId id="258" r:id="rId28"/>
    <p:sldId id="275" r:id="rId29"/>
    <p:sldId id="287" r:id="rId30"/>
    <p:sldId id="289" r:id="rId31"/>
    <p:sldId id="283" r:id="rId32"/>
    <p:sldId id="296" r:id="rId33"/>
    <p:sldId id="295" r:id="rId34"/>
    <p:sldId id="294" r:id="rId35"/>
    <p:sldId id="293" r:id="rId36"/>
    <p:sldId id="292" r:id="rId37"/>
    <p:sldId id="291" r:id="rId38"/>
    <p:sldId id="288" r:id="rId39"/>
    <p:sldId id="301" r:id="rId40"/>
    <p:sldId id="297" r:id="rId41"/>
    <p:sldId id="300" r:id="rId42"/>
    <p:sldId id="298" r:id="rId43"/>
    <p:sldId id="302" r:id="rId44"/>
    <p:sldId id="299" r:id="rId45"/>
    <p:sldId id="303" r:id="rId46"/>
    <p:sldId id="312" r:id="rId47"/>
    <p:sldId id="311" r:id="rId48"/>
    <p:sldId id="310" r:id="rId49"/>
    <p:sldId id="309" r:id="rId50"/>
    <p:sldId id="290" r:id="rId51"/>
    <p:sldId id="307" r:id="rId52"/>
    <p:sldId id="306" r:id="rId53"/>
    <p:sldId id="308" r:id="rId54"/>
    <p:sldId id="305" r:id="rId55"/>
    <p:sldId id="30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076"/>
  </p:normalViewPr>
  <p:slideViewPr>
    <p:cSldViewPr snapToGrid="0" snapToObjects="1">
      <p:cViewPr varScale="1">
        <p:scale>
          <a:sx n="119" d="100"/>
          <a:sy n="119"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D112-E0AD-114B-804F-D324275BB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9AA7D0-65B4-8747-9B70-A343D4818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860778-2E85-DF4C-99C6-B29DFC1FC7E6}"/>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E5C281AF-EC73-1D4C-BABB-74BF78806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DBA59-4D34-B541-B1A6-8C99B3B79235}"/>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2768186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E196-B81B-FF44-8FD9-37CF74F42B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155451-737B-4D40-B2A6-59E30C7660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7160C-E981-044D-9DDA-295DB2441CFE}"/>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717EE447-1ADC-1F43-92ED-0683AEAF2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4A729-2269-2D48-B528-3C3C89226322}"/>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203540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D8191-38AE-364C-A4A4-D9DCFA2EBF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4AD300-8B35-F846-B0DA-C1F162C4DA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14EF4-B024-364C-940E-EB34ADD78DA4}"/>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1E3E9F87-329F-724D-BB48-15B27D914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3BF49-7162-E640-869B-9DE573739A70}"/>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200039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521C-1509-9043-B091-55EC54178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8067B0-7DDA-E544-8BED-672A08617A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90EE-E975-8146-8B3A-7FC47941316C}"/>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4F3604FF-B293-1E4C-8437-92BB81D1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6C423-1476-D048-970F-AE102A1CEC52}"/>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20017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2E43-F3F2-DD47-9FE1-7D86DBB94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33369A-FDF8-D84C-B262-8FD5944A2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533F26-9AD0-6343-BB52-22C6281AD6CD}"/>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0DC8C339-5865-504E-A4DA-ECF5C600F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F6251-56FC-C947-9A94-E4BDBB8EA80C}"/>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197341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B816-B850-B347-A0B8-93467576B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2A003F-432C-7744-A987-8956E1C81D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EFEAC7-69EB-9945-99B0-77226B0DA4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6AF3CC-45CE-9F4E-A075-53B320333DD6}"/>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6" name="Footer Placeholder 5">
            <a:extLst>
              <a:ext uri="{FF2B5EF4-FFF2-40B4-BE49-F238E27FC236}">
                <a16:creationId xmlns:a16="http://schemas.microsoft.com/office/drawing/2014/main" id="{C7C6953F-50D4-E248-9E85-40FF49665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910898-352B-E34C-B73A-AC9A84A0DC64}"/>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3089142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1D66-40D3-4C46-B057-4D00F09F87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C5817E-E5E8-4449-A894-371A2F7D9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C5353A-59DB-6748-BA0B-3FEF8B406F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4CE15-594C-B447-869C-56AEF63B9F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1EEDA4-3772-2B43-BB68-B5F95B6A01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F9C0EE-F493-524A-8436-2A4A6D38E4A6}"/>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8" name="Footer Placeholder 7">
            <a:extLst>
              <a:ext uri="{FF2B5EF4-FFF2-40B4-BE49-F238E27FC236}">
                <a16:creationId xmlns:a16="http://schemas.microsoft.com/office/drawing/2014/main" id="{6ED297E5-9E6D-0B48-AD41-25E91839F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10FFB5-AFC3-DA47-A478-638B58EA8786}"/>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390467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C85C-2118-0148-816F-F94EF5FC4F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D29387-165C-AC42-83EE-514B09372E12}"/>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4" name="Footer Placeholder 3">
            <a:extLst>
              <a:ext uri="{FF2B5EF4-FFF2-40B4-BE49-F238E27FC236}">
                <a16:creationId xmlns:a16="http://schemas.microsoft.com/office/drawing/2014/main" id="{9C010D6A-D81D-BB43-8F90-635A53A8F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597CB-C56A-F441-A965-5A0955CA8313}"/>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326927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CA2C9-98EF-8140-9361-F2024A382F5F}"/>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3" name="Footer Placeholder 2">
            <a:extLst>
              <a:ext uri="{FF2B5EF4-FFF2-40B4-BE49-F238E27FC236}">
                <a16:creationId xmlns:a16="http://schemas.microsoft.com/office/drawing/2014/main" id="{B41464C6-274E-D346-943F-615354ACF7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3B2EE-DAE3-0B4C-AB48-4522051ADEB5}"/>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89401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D3575-BA5F-B948-BF12-DBD9BF7B7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EF9FC2-E4B3-D14F-9FAF-342B84F4B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320994-6B81-7541-9C0D-E5C7F2F8A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AB626-F201-354B-88A7-E2039D4FF47C}"/>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6" name="Footer Placeholder 5">
            <a:extLst>
              <a:ext uri="{FF2B5EF4-FFF2-40B4-BE49-F238E27FC236}">
                <a16:creationId xmlns:a16="http://schemas.microsoft.com/office/drawing/2014/main" id="{D378A76F-255E-054A-BC85-9F17A14A18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D7CA1-3435-7B4E-9145-BFA9CE9FB496}"/>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44743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8762-9C14-3445-B7C0-2D3CC2CC0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56AD5A-8313-E147-83C7-8C6382568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1C2B2E-AB7C-B048-B9E4-05ECB106C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9BEAF-E295-3A48-8BBE-FA5F86FE55C2}"/>
              </a:ext>
            </a:extLst>
          </p:cNvPr>
          <p:cNvSpPr>
            <a:spLocks noGrp="1"/>
          </p:cNvSpPr>
          <p:nvPr>
            <p:ph type="dt" sz="half" idx="10"/>
          </p:nvPr>
        </p:nvSpPr>
        <p:spPr/>
        <p:txBody>
          <a:bodyPr/>
          <a:lstStyle/>
          <a:p>
            <a:fld id="{6E3518C1-34BF-A14F-A58E-9F565A79869A}" type="datetimeFigureOut">
              <a:rPr lang="en-US" smtClean="0"/>
              <a:t>6/28/24</a:t>
            </a:fld>
            <a:endParaRPr lang="en-US"/>
          </a:p>
        </p:txBody>
      </p:sp>
      <p:sp>
        <p:nvSpPr>
          <p:cNvPr id="6" name="Footer Placeholder 5">
            <a:extLst>
              <a:ext uri="{FF2B5EF4-FFF2-40B4-BE49-F238E27FC236}">
                <a16:creationId xmlns:a16="http://schemas.microsoft.com/office/drawing/2014/main" id="{3DAC3A6F-69AC-8847-BD55-F30F0F09D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F71BD-E6B7-094A-AD50-E34178E45552}"/>
              </a:ext>
            </a:extLst>
          </p:cNvPr>
          <p:cNvSpPr>
            <a:spLocks noGrp="1"/>
          </p:cNvSpPr>
          <p:nvPr>
            <p:ph type="sldNum" sz="quarter" idx="12"/>
          </p:nvPr>
        </p:nvSpPr>
        <p:spPr/>
        <p:txBody>
          <a:bodyPr/>
          <a:lstStyle/>
          <a:p>
            <a:fld id="{7A065C8F-0B49-C747-8D7D-AF3A20F8C957}" type="slidenum">
              <a:rPr lang="en-US" smtClean="0"/>
              <a:t>‹#›</a:t>
            </a:fld>
            <a:endParaRPr lang="en-US"/>
          </a:p>
        </p:txBody>
      </p:sp>
    </p:spTree>
    <p:extLst>
      <p:ext uri="{BB962C8B-B14F-4D97-AF65-F5344CB8AC3E}">
        <p14:creationId xmlns:p14="http://schemas.microsoft.com/office/powerpoint/2010/main" val="350060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CD7C5C-DCE0-8F40-AD61-4ED02DFE9C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2FAD96-0872-574B-970A-B47FA2CF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A4E27-D624-204B-A05D-EEC595D5F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518C1-34BF-A14F-A58E-9F565A79869A}" type="datetimeFigureOut">
              <a:rPr lang="en-US" smtClean="0"/>
              <a:t>6/28/24</a:t>
            </a:fld>
            <a:endParaRPr lang="en-US"/>
          </a:p>
        </p:txBody>
      </p:sp>
      <p:sp>
        <p:nvSpPr>
          <p:cNvPr id="5" name="Footer Placeholder 4">
            <a:extLst>
              <a:ext uri="{FF2B5EF4-FFF2-40B4-BE49-F238E27FC236}">
                <a16:creationId xmlns:a16="http://schemas.microsoft.com/office/drawing/2014/main" id="{93047A85-E745-D34F-8E24-BBF1DC8FAE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2140DA-1777-B945-BA19-FD254FEF56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65C8F-0B49-C747-8D7D-AF3A20F8C957}" type="slidenum">
              <a:rPr lang="en-US" smtClean="0"/>
              <a:t>‹#›</a:t>
            </a:fld>
            <a:endParaRPr lang="en-US"/>
          </a:p>
        </p:txBody>
      </p:sp>
    </p:spTree>
    <p:extLst>
      <p:ext uri="{BB962C8B-B14F-4D97-AF65-F5344CB8AC3E}">
        <p14:creationId xmlns:p14="http://schemas.microsoft.com/office/powerpoint/2010/main" val="3255453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geeksforgeeks.org/introduction-to-recurrent-neural-network/" TargetMode="External"/><Relationship Id="rId2" Type="http://schemas.openxmlformats.org/officeDocument/2006/relationships/hyperlink" Target="https://www.geeksforgeeks.org/implementing-ann-training-process-in-python/" TargetMode="External"/><Relationship Id="rId1" Type="http://schemas.openxmlformats.org/officeDocument/2006/relationships/slideLayout" Target="../slideLayouts/slideLayout2.xml"/><Relationship Id="rId4" Type="http://schemas.openxmlformats.org/officeDocument/2006/relationships/hyperlink" Target="https://www.geeksforgeeks.org/understanding-of-lstm-network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yann.lecun.com/exdb/publis/pdf/lecun-98.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towardsdatascience.com/support-vector-machine-introduction-to-machine-learning-algorithms-934a444fca4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Inception" TargetMode="External"/><Relationship Id="rId2" Type="http://schemas.openxmlformats.org/officeDocument/2006/relationships/hyperlink" Target="https://arxiv.org/pdf/1409.4842.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08936B-C919-1648-97B8-7312A062CE4C}"/>
              </a:ext>
            </a:extLst>
          </p:cNvPr>
          <p:cNvSpPr txBox="1"/>
          <p:nvPr/>
        </p:nvSpPr>
        <p:spPr>
          <a:xfrm>
            <a:off x="100014" y="100014"/>
            <a:ext cx="9646414" cy="954107"/>
          </a:xfrm>
          <a:prstGeom prst="rect">
            <a:avLst/>
          </a:prstGeom>
          <a:noFill/>
        </p:spPr>
        <p:txBody>
          <a:bodyPr wrap="square" rtlCol="0">
            <a:spAutoFit/>
          </a:bodyPr>
          <a:lstStyle/>
          <a:p>
            <a:endParaRPr lang="en-US" sz="2800" b="1" dirty="0"/>
          </a:p>
          <a:p>
            <a:r>
              <a:rPr lang="en-US" sz="2800" b="1" dirty="0"/>
              <a:t>Convolutional neural networks (CNN):</a:t>
            </a:r>
          </a:p>
        </p:txBody>
      </p:sp>
      <p:sp>
        <p:nvSpPr>
          <p:cNvPr id="5" name="Rectangle 4">
            <a:extLst>
              <a:ext uri="{FF2B5EF4-FFF2-40B4-BE49-F238E27FC236}">
                <a16:creationId xmlns:a16="http://schemas.microsoft.com/office/drawing/2014/main" id="{806AF190-B658-A245-A261-E666F1B1BAB8}"/>
              </a:ext>
            </a:extLst>
          </p:cNvPr>
          <p:cNvSpPr/>
          <p:nvPr/>
        </p:nvSpPr>
        <p:spPr>
          <a:xfrm>
            <a:off x="100014" y="1054121"/>
            <a:ext cx="6677303" cy="4801314"/>
          </a:xfrm>
          <a:prstGeom prst="rect">
            <a:avLst/>
          </a:prstGeom>
        </p:spPr>
        <p:txBody>
          <a:bodyPr wrap="square">
            <a:spAutoFit/>
          </a:bodyPr>
          <a:lstStyle/>
          <a:p>
            <a:endParaRPr lang="en-IN" b="1" dirty="0"/>
          </a:p>
          <a:p>
            <a:r>
              <a:rPr lang="en-IN" sz="2400" b="1" dirty="0"/>
              <a:t> Contents:</a:t>
            </a:r>
          </a:p>
          <a:p>
            <a:endParaRPr lang="en-IN" sz="2000" b="1" dirty="0"/>
          </a:p>
          <a:p>
            <a:r>
              <a:rPr lang="en-IN" sz="2000" dirty="0"/>
              <a:t>           Introduction to CNN</a:t>
            </a:r>
          </a:p>
          <a:p>
            <a:endParaRPr lang="en-IN" sz="2000" dirty="0"/>
          </a:p>
          <a:p>
            <a:r>
              <a:rPr lang="en-IN" sz="2000" dirty="0"/>
              <a:t>           CCN terminologies: </a:t>
            </a:r>
          </a:p>
          <a:p>
            <a:r>
              <a:rPr lang="en-IN" sz="2000" dirty="0"/>
              <a:t>                                        </a:t>
            </a:r>
            <a:r>
              <a:rPr lang="en-IN" sz="2000" dirty="0" err="1"/>
              <a:t>ReLu</a:t>
            </a:r>
            <a:r>
              <a:rPr lang="en-IN" sz="2000" dirty="0"/>
              <a:t> activation function,  </a:t>
            </a:r>
          </a:p>
          <a:p>
            <a:r>
              <a:rPr lang="en-IN" sz="2000" dirty="0"/>
              <a:t>                                        Strides, </a:t>
            </a:r>
          </a:p>
          <a:p>
            <a:r>
              <a:rPr lang="en-IN" sz="2000" dirty="0"/>
              <a:t>                                        Padding, </a:t>
            </a:r>
          </a:p>
          <a:p>
            <a:r>
              <a:rPr lang="en-IN" sz="2000" dirty="0"/>
              <a:t>                                        Pooling and its types, </a:t>
            </a:r>
          </a:p>
          <a:p>
            <a:r>
              <a:rPr lang="en-IN" sz="2000" dirty="0"/>
              <a:t>                                        Convolutional kernels, </a:t>
            </a:r>
          </a:p>
          <a:p>
            <a:r>
              <a:rPr lang="en-IN" sz="2000" dirty="0"/>
              <a:t>                                        Convolutional layers, </a:t>
            </a:r>
          </a:p>
          <a:p>
            <a:r>
              <a:rPr lang="en-IN" sz="2000" dirty="0"/>
              <a:t>                                        fully connected Layer</a:t>
            </a:r>
          </a:p>
          <a:p>
            <a:endParaRPr lang="en-IN" sz="2000" dirty="0"/>
          </a:p>
          <a:p>
            <a:r>
              <a:rPr lang="en-IN" sz="2000" dirty="0"/>
              <a:t>           Applications of CNN           </a:t>
            </a:r>
          </a:p>
        </p:txBody>
      </p:sp>
      <p:pic>
        <p:nvPicPr>
          <p:cNvPr id="6" name="Picture 5">
            <a:extLst>
              <a:ext uri="{FF2B5EF4-FFF2-40B4-BE49-F238E27FC236}">
                <a16:creationId xmlns:a16="http://schemas.microsoft.com/office/drawing/2014/main" id="{63E0567C-F306-7345-A28C-2F65FDA06046}"/>
              </a:ext>
            </a:extLst>
          </p:cNvPr>
          <p:cNvPicPr>
            <a:picLocks noChangeAspect="1"/>
          </p:cNvPicPr>
          <p:nvPr/>
        </p:nvPicPr>
        <p:blipFill>
          <a:blip r:embed="rId2"/>
          <a:stretch>
            <a:fillRect/>
          </a:stretch>
        </p:blipFill>
        <p:spPr>
          <a:xfrm>
            <a:off x="6777317" y="2108500"/>
            <a:ext cx="5136011" cy="2410290"/>
          </a:xfrm>
          <a:prstGeom prst="rect">
            <a:avLst/>
          </a:prstGeom>
        </p:spPr>
      </p:pic>
    </p:spTree>
    <p:extLst>
      <p:ext uri="{BB962C8B-B14F-4D97-AF65-F5344CB8AC3E}">
        <p14:creationId xmlns:p14="http://schemas.microsoft.com/office/powerpoint/2010/main" val="332346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4FECD7-7A37-E94F-9C0D-4E7A4F70768D}"/>
              </a:ext>
            </a:extLst>
          </p:cNvPr>
          <p:cNvSpPr/>
          <p:nvPr/>
        </p:nvSpPr>
        <p:spPr>
          <a:xfrm>
            <a:off x="271463" y="300038"/>
            <a:ext cx="11129962" cy="3539430"/>
          </a:xfrm>
          <a:prstGeom prst="rect">
            <a:avLst/>
          </a:prstGeom>
        </p:spPr>
        <p:txBody>
          <a:bodyPr wrap="square">
            <a:spAutoFit/>
          </a:bodyPr>
          <a:lstStyle/>
          <a:p>
            <a:r>
              <a:rPr lang="en-IN" sz="2400" b="1" dirty="0">
                <a:solidFill>
                  <a:srgbClr val="292929"/>
                </a:solidFill>
                <a:latin typeface="source-serif-pro"/>
              </a:rPr>
              <a:t>Parameters of the Conv2D layers:</a:t>
            </a:r>
          </a:p>
          <a:p>
            <a:endParaRPr lang="en-IN" sz="2000" dirty="0">
              <a:solidFill>
                <a:srgbClr val="292929"/>
              </a:solidFill>
              <a:latin typeface="source-serif-pro"/>
            </a:endParaRPr>
          </a:p>
          <a:p>
            <a:r>
              <a:rPr lang="en-IN" sz="2000" dirty="0">
                <a:solidFill>
                  <a:srgbClr val="292929"/>
                </a:solidFill>
                <a:latin typeface="source-serif-pro"/>
              </a:rPr>
              <a:t>The first parameter is </a:t>
            </a:r>
            <a:r>
              <a:rPr lang="en-IN" sz="2000" b="1" i="1" dirty="0">
                <a:solidFill>
                  <a:srgbClr val="292929"/>
                </a:solidFill>
                <a:latin typeface="source-serif-pro"/>
              </a:rPr>
              <a:t>“filters”</a:t>
            </a:r>
            <a:r>
              <a:rPr lang="en-IN" sz="2000" dirty="0">
                <a:solidFill>
                  <a:srgbClr val="292929"/>
                </a:solidFill>
                <a:latin typeface="source-serif-pro"/>
              </a:rPr>
              <a:t>. The number. </a:t>
            </a:r>
          </a:p>
          <a:p>
            <a:endParaRPr lang="en-IN" sz="2000" dirty="0">
              <a:solidFill>
                <a:srgbClr val="292929"/>
              </a:solidFill>
              <a:latin typeface="source-serif-pro"/>
            </a:endParaRPr>
          </a:p>
          <a:p>
            <a:r>
              <a:rPr lang="en-IN" sz="2000" dirty="0">
                <a:solidFill>
                  <a:srgbClr val="292929"/>
                </a:solidFill>
                <a:latin typeface="source-serif-pro"/>
              </a:rPr>
              <a:t>Value of the filters show the number of filters from which the CNN model and the convolutional layer will learn from. </a:t>
            </a:r>
          </a:p>
          <a:p>
            <a:endParaRPr lang="en-IN" sz="2000" dirty="0">
              <a:solidFill>
                <a:srgbClr val="292929"/>
              </a:solidFill>
              <a:latin typeface="source-serif-pro"/>
            </a:endParaRPr>
          </a:p>
          <a:p>
            <a:r>
              <a:rPr lang="en-IN" sz="2000" dirty="0">
                <a:solidFill>
                  <a:srgbClr val="292929"/>
                </a:solidFill>
                <a:latin typeface="source-serif-pro"/>
              </a:rPr>
              <a:t>From each such filter, the convolutional layer learn something about the image, like hue, boundary, shape/feature. </a:t>
            </a:r>
          </a:p>
          <a:p>
            <a:endParaRPr lang="en-IN" sz="2000" dirty="0">
              <a:solidFill>
                <a:srgbClr val="292929"/>
              </a:solidFill>
              <a:latin typeface="source-serif-pro"/>
            </a:endParaRPr>
          </a:p>
          <a:p>
            <a:r>
              <a:rPr lang="en-IN" sz="2000" dirty="0">
                <a:solidFill>
                  <a:srgbClr val="292929"/>
                </a:solidFill>
                <a:latin typeface="source-serif-pro"/>
              </a:rPr>
              <a:t>The value of the parameters should be in the power of 2.</a:t>
            </a:r>
            <a:endParaRPr lang="en-IN" sz="2000" b="0" i="0" dirty="0">
              <a:solidFill>
                <a:srgbClr val="292929"/>
              </a:solidFill>
              <a:effectLst/>
              <a:latin typeface="source-serif-pro"/>
            </a:endParaRPr>
          </a:p>
        </p:txBody>
      </p:sp>
    </p:spTree>
    <p:extLst>
      <p:ext uri="{BB962C8B-B14F-4D97-AF65-F5344CB8AC3E}">
        <p14:creationId xmlns:p14="http://schemas.microsoft.com/office/powerpoint/2010/main" val="231563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53C440-C300-3E4E-A9DB-E15F10BA600B}"/>
              </a:ext>
            </a:extLst>
          </p:cNvPr>
          <p:cNvSpPr/>
          <p:nvPr/>
        </p:nvSpPr>
        <p:spPr>
          <a:xfrm>
            <a:off x="842963" y="871538"/>
            <a:ext cx="10372725" cy="2862322"/>
          </a:xfrm>
          <a:prstGeom prst="rect">
            <a:avLst/>
          </a:prstGeom>
        </p:spPr>
        <p:txBody>
          <a:bodyPr wrap="square">
            <a:spAutoFit/>
          </a:bodyPr>
          <a:lstStyle/>
          <a:p>
            <a:r>
              <a:rPr lang="en-IN" sz="2000" dirty="0">
                <a:solidFill>
                  <a:srgbClr val="292929"/>
                </a:solidFill>
                <a:latin typeface="source-serif-pro"/>
              </a:rPr>
              <a:t>The second parameter is “</a:t>
            </a:r>
            <a:r>
              <a:rPr lang="en-IN" sz="2000" b="1" i="1" dirty="0">
                <a:solidFill>
                  <a:srgbClr val="292929"/>
                </a:solidFill>
                <a:latin typeface="source-serif-pro"/>
              </a:rPr>
              <a:t>kernel-size</a:t>
            </a:r>
            <a:r>
              <a:rPr lang="en-IN" sz="2000" dirty="0">
                <a:solidFill>
                  <a:srgbClr val="292929"/>
                </a:solidFill>
                <a:latin typeface="source-serif-pro"/>
              </a:rPr>
              <a:t>”. </a:t>
            </a:r>
          </a:p>
          <a:p>
            <a:endParaRPr lang="en-IN" sz="2000" dirty="0">
              <a:solidFill>
                <a:srgbClr val="292929"/>
              </a:solidFill>
              <a:latin typeface="source-serif-pro"/>
            </a:endParaRPr>
          </a:p>
          <a:p>
            <a:r>
              <a:rPr lang="en-IN" sz="2000" dirty="0">
                <a:solidFill>
                  <a:srgbClr val="292929"/>
                </a:solidFill>
                <a:latin typeface="source-serif-pro"/>
              </a:rPr>
              <a:t>Kernel means a filter which will move through the image and extract features of the part using a dot product. </a:t>
            </a:r>
          </a:p>
          <a:p>
            <a:endParaRPr lang="en-IN" sz="2000" dirty="0">
              <a:solidFill>
                <a:srgbClr val="292929"/>
              </a:solidFill>
              <a:latin typeface="source-serif-pro"/>
            </a:endParaRPr>
          </a:p>
          <a:p>
            <a:r>
              <a:rPr lang="en-IN" sz="2000" dirty="0">
                <a:solidFill>
                  <a:srgbClr val="292929"/>
                </a:solidFill>
                <a:latin typeface="source-serif-pro"/>
              </a:rPr>
              <a:t>Kernel-size means the dimension (height x width) of that filter. </a:t>
            </a:r>
          </a:p>
          <a:p>
            <a:endParaRPr lang="en-IN" sz="2000" dirty="0">
              <a:solidFill>
                <a:srgbClr val="292929"/>
              </a:solidFill>
              <a:latin typeface="source-serif-pro"/>
            </a:endParaRPr>
          </a:p>
          <a:p>
            <a:r>
              <a:rPr lang="en-IN" sz="2000" dirty="0">
                <a:solidFill>
                  <a:srgbClr val="292929"/>
                </a:solidFill>
                <a:latin typeface="source-serif-pro"/>
              </a:rPr>
              <a:t>The value of the kernel size if generally an odd number e.g. 3,5,7.. etc. Here we have used kernel-size of 3, which means the filter size is of 3 x 3.</a:t>
            </a:r>
            <a:endParaRPr lang="en-US" sz="2000" dirty="0"/>
          </a:p>
        </p:txBody>
      </p:sp>
    </p:spTree>
    <p:extLst>
      <p:ext uri="{BB962C8B-B14F-4D97-AF65-F5344CB8AC3E}">
        <p14:creationId xmlns:p14="http://schemas.microsoft.com/office/powerpoint/2010/main" val="2694723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B4F71-EC2C-B249-98FC-3207D6A0A980}"/>
              </a:ext>
            </a:extLst>
          </p:cNvPr>
          <p:cNvSpPr/>
          <p:nvPr/>
        </p:nvSpPr>
        <p:spPr>
          <a:xfrm>
            <a:off x="528638" y="728662"/>
            <a:ext cx="10958512" cy="4401205"/>
          </a:xfrm>
          <a:prstGeom prst="rect">
            <a:avLst/>
          </a:prstGeom>
        </p:spPr>
        <p:txBody>
          <a:bodyPr wrap="square">
            <a:spAutoFit/>
          </a:bodyPr>
          <a:lstStyle/>
          <a:p>
            <a:r>
              <a:rPr lang="en-IN" sz="2000" dirty="0">
                <a:solidFill>
                  <a:srgbClr val="292929"/>
                </a:solidFill>
                <a:latin typeface="source-serif-pro"/>
              </a:rPr>
              <a:t>The next parameter is “</a:t>
            </a:r>
            <a:r>
              <a:rPr lang="en-IN" sz="2000" b="1" i="1" dirty="0">
                <a:solidFill>
                  <a:srgbClr val="292929"/>
                </a:solidFill>
                <a:latin typeface="source-serif-pro"/>
              </a:rPr>
              <a:t>padding”</a:t>
            </a:r>
            <a:r>
              <a:rPr lang="en-IN" sz="2000" dirty="0">
                <a:solidFill>
                  <a:srgbClr val="292929"/>
                </a:solidFill>
                <a:latin typeface="source-serif-pro"/>
              </a:rPr>
              <a:t>. </a:t>
            </a:r>
          </a:p>
          <a:p>
            <a:endParaRPr lang="en-IN" sz="2000" dirty="0">
              <a:solidFill>
                <a:srgbClr val="292929"/>
              </a:solidFill>
              <a:latin typeface="source-serif-pro"/>
            </a:endParaRPr>
          </a:p>
          <a:p>
            <a:r>
              <a:rPr lang="en-IN" sz="2000" dirty="0">
                <a:solidFill>
                  <a:srgbClr val="292929"/>
                </a:solidFill>
                <a:latin typeface="source-serif-pro"/>
              </a:rPr>
              <a:t>There are two types of padding, SAME &amp; VALID. </a:t>
            </a:r>
          </a:p>
          <a:p>
            <a:endParaRPr lang="en-IN" sz="2000" dirty="0">
              <a:solidFill>
                <a:srgbClr val="292929"/>
              </a:solidFill>
              <a:latin typeface="source-serif-pro"/>
            </a:endParaRPr>
          </a:p>
          <a:p>
            <a:r>
              <a:rPr lang="en-IN" sz="2000" dirty="0">
                <a:solidFill>
                  <a:srgbClr val="292929"/>
                </a:solidFill>
                <a:latin typeface="source-serif-pro"/>
              </a:rPr>
              <a:t>1. VALID padding: there is no padding of zeros on the boundary of the image. </a:t>
            </a:r>
          </a:p>
          <a:p>
            <a:r>
              <a:rPr lang="en-IN" sz="2000" dirty="0">
                <a:solidFill>
                  <a:srgbClr val="292929"/>
                </a:solidFill>
                <a:latin typeface="source-serif-pro"/>
              </a:rPr>
              <a:t>So that when convolution takes place, there is loss of data, as some features can not be convolved. </a:t>
            </a:r>
          </a:p>
          <a:p>
            <a:endParaRPr lang="en-IN" sz="2000" dirty="0">
              <a:solidFill>
                <a:srgbClr val="292929"/>
              </a:solidFill>
              <a:latin typeface="source-serif-pro"/>
            </a:endParaRPr>
          </a:p>
          <a:p>
            <a:r>
              <a:rPr lang="en-IN" sz="2000" dirty="0">
                <a:solidFill>
                  <a:srgbClr val="292929"/>
                </a:solidFill>
                <a:latin typeface="source-serif-pro"/>
              </a:rPr>
              <a:t>2. SAME padding: there is a layer of zeros padded on all the boundary of image, so there is no loss of data.</a:t>
            </a:r>
          </a:p>
          <a:p>
            <a:r>
              <a:rPr lang="en-IN" sz="2000" dirty="0">
                <a:solidFill>
                  <a:srgbClr val="292929"/>
                </a:solidFill>
                <a:latin typeface="source-serif-pro"/>
              </a:rPr>
              <a:t>The dimension of the output of the image after convolution is same as the input of the image. </a:t>
            </a:r>
          </a:p>
          <a:p>
            <a:endParaRPr lang="en-IN" sz="2000" dirty="0">
              <a:solidFill>
                <a:srgbClr val="292929"/>
              </a:solidFill>
              <a:latin typeface="source-serif-pro"/>
            </a:endParaRPr>
          </a:p>
          <a:p>
            <a:r>
              <a:rPr lang="en-IN" sz="2000" dirty="0">
                <a:solidFill>
                  <a:srgbClr val="292929"/>
                </a:solidFill>
                <a:latin typeface="source-serif-pro"/>
              </a:rPr>
              <a:t>Aforementioned is the reason behind the nomenclature of this padding as SAME. </a:t>
            </a:r>
          </a:p>
          <a:p>
            <a:endParaRPr lang="en-IN" sz="2000" dirty="0">
              <a:solidFill>
                <a:srgbClr val="292929"/>
              </a:solidFill>
              <a:latin typeface="source-serif-pro"/>
            </a:endParaRPr>
          </a:p>
          <a:p>
            <a:r>
              <a:rPr lang="en-IN" sz="2000" dirty="0">
                <a:solidFill>
                  <a:srgbClr val="292929"/>
                </a:solidFill>
                <a:latin typeface="source-serif-pro"/>
              </a:rPr>
              <a:t>Since in the initial layers we can not lose data, we have used SAME padding.</a:t>
            </a:r>
            <a:endParaRPr lang="en-US" sz="2000" dirty="0"/>
          </a:p>
        </p:txBody>
      </p:sp>
    </p:spTree>
    <p:extLst>
      <p:ext uri="{BB962C8B-B14F-4D97-AF65-F5344CB8AC3E}">
        <p14:creationId xmlns:p14="http://schemas.microsoft.com/office/powerpoint/2010/main" val="419155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47273-C6B2-1F47-A491-49248D9AA8B3}"/>
              </a:ext>
            </a:extLst>
          </p:cNvPr>
          <p:cNvPicPr>
            <a:picLocks noChangeAspect="1"/>
          </p:cNvPicPr>
          <p:nvPr/>
        </p:nvPicPr>
        <p:blipFill>
          <a:blip r:embed="rId2"/>
          <a:stretch>
            <a:fillRect/>
          </a:stretch>
        </p:blipFill>
        <p:spPr>
          <a:xfrm>
            <a:off x="1524000" y="1739900"/>
            <a:ext cx="9144000" cy="3378200"/>
          </a:xfrm>
          <a:prstGeom prst="rect">
            <a:avLst/>
          </a:prstGeom>
        </p:spPr>
      </p:pic>
      <p:sp>
        <p:nvSpPr>
          <p:cNvPr id="3" name="TextBox 2">
            <a:extLst>
              <a:ext uri="{FF2B5EF4-FFF2-40B4-BE49-F238E27FC236}">
                <a16:creationId xmlns:a16="http://schemas.microsoft.com/office/drawing/2014/main" id="{127FAC67-B920-9545-99E4-56E74472F0CC}"/>
              </a:ext>
            </a:extLst>
          </p:cNvPr>
          <p:cNvSpPr txBox="1"/>
          <p:nvPr/>
        </p:nvSpPr>
        <p:spPr>
          <a:xfrm>
            <a:off x="1671638" y="514350"/>
            <a:ext cx="2210332" cy="461665"/>
          </a:xfrm>
          <a:prstGeom prst="rect">
            <a:avLst/>
          </a:prstGeom>
          <a:noFill/>
        </p:spPr>
        <p:txBody>
          <a:bodyPr wrap="square" rtlCol="0">
            <a:spAutoFit/>
          </a:bodyPr>
          <a:lstStyle/>
          <a:p>
            <a:r>
              <a:rPr lang="en-US" sz="2400" b="1" dirty="0">
                <a:solidFill>
                  <a:schemeClr val="accent1">
                    <a:lumMod val="50000"/>
                  </a:schemeClr>
                </a:solidFill>
              </a:rPr>
              <a:t>Padding:</a:t>
            </a:r>
          </a:p>
        </p:txBody>
      </p:sp>
    </p:spTree>
    <p:extLst>
      <p:ext uri="{BB962C8B-B14F-4D97-AF65-F5344CB8AC3E}">
        <p14:creationId xmlns:p14="http://schemas.microsoft.com/office/powerpoint/2010/main" val="223051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BA05-3B30-CB41-B458-B523871F638C}"/>
              </a:ext>
            </a:extLst>
          </p:cNvPr>
          <p:cNvSpPr/>
          <p:nvPr/>
        </p:nvSpPr>
        <p:spPr>
          <a:xfrm>
            <a:off x="614363" y="371475"/>
            <a:ext cx="11329987" cy="2246769"/>
          </a:xfrm>
          <a:prstGeom prst="rect">
            <a:avLst/>
          </a:prstGeom>
        </p:spPr>
        <p:txBody>
          <a:bodyPr wrap="square">
            <a:spAutoFit/>
          </a:bodyPr>
          <a:lstStyle/>
          <a:p>
            <a:r>
              <a:rPr lang="en-IN" sz="2000" dirty="0">
                <a:solidFill>
                  <a:srgbClr val="292929"/>
                </a:solidFill>
                <a:latin typeface="source-serif-pro"/>
              </a:rPr>
              <a:t>There are 4 famous activation functions:</a:t>
            </a:r>
          </a:p>
          <a:p>
            <a:endParaRPr lang="en-IN" sz="2000" dirty="0">
              <a:solidFill>
                <a:srgbClr val="292929"/>
              </a:solidFill>
              <a:latin typeface="source-serif-pro"/>
            </a:endParaRPr>
          </a:p>
          <a:p>
            <a:pPr>
              <a:buFont typeface="+mj-lt"/>
              <a:buAutoNum type="arabicPeriod"/>
            </a:pPr>
            <a:r>
              <a:rPr lang="en-IN" sz="2000" b="1" dirty="0">
                <a:solidFill>
                  <a:srgbClr val="292929"/>
                </a:solidFill>
                <a:latin typeface="source-serif-pro"/>
              </a:rPr>
              <a:t>) Sigmoid function: </a:t>
            </a:r>
            <a:r>
              <a:rPr lang="en-IN" sz="2000" dirty="0">
                <a:solidFill>
                  <a:srgbClr val="292929"/>
                </a:solidFill>
                <a:latin typeface="source-serif-pro"/>
              </a:rPr>
              <a:t>The value range is between 0 to 1. </a:t>
            </a:r>
          </a:p>
          <a:p>
            <a:pPr>
              <a:buFont typeface="+mj-lt"/>
              <a:buAutoNum type="arabicPeriod"/>
            </a:pPr>
            <a:endParaRPr lang="en-IN" sz="2000" dirty="0">
              <a:solidFill>
                <a:srgbClr val="292929"/>
              </a:solidFill>
              <a:latin typeface="source-serif-pro"/>
            </a:endParaRPr>
          </a:p>
          <a:p>
            <a:r>
              <a:rPr lang="en-IN" sz="2000" dirty="0">
                <a:solidFill>
                  <a:srgbClr val="292929"/>
                </a:solidFill>
                <a:latin typeface="source-serif-pro"/>
              </a:rPr>
              <a:t>The graph is a steep graph, so even a small change can bring a big difference. </a:t>
            </a:r>
          </a:p>
          <a:p>
            <a:endParaRPr lang="en-IN" sz="2000" dirty="0">
              <a:solidFill>
                <a:srgbClr val="292929"/>
              </a:solidFill>
              <a:latin typeface="source-serif-pro"/>
            </a:endParaRPr>
          </a:p>
          <a:p>
            <a:r>
              <a:rPr lang="en-IN" sz="2000" dirty="0">
                <a:solidFill>
                  <a:srgbClr val="292929"/>
                </a:solidFill>
                <a:latin typeface="source-serif-pro"/>
              </a:rPr>
              <a:t>It is mainly used for binary classification, as demarcation can be easily done as value above or below 0.5.</a:t>
            </a:r>
            <a:endParaRPr lang="en-IN" sz="2000" b="0" i="0" dirty="0">
              <a:solidFill>
                <a:srgbClr val="292929"/>
              </a:solidFill>
              <a:effectLst/>
              <a:latin typeface="source-serif-pro"/>
            </a:endParaRPr>
          </a:p>
        </p:txBody>
      </p:sp>
      <p:pic>
        <p:nvPicPr>
          <p:cNvPr id="5" name="Picture 4">
            <a:extLst>
              <a:ext uri="{FF2B5EF4-FFF2-40B4-BE49-F238E27FC236}">
                <a16:creationId xmlns:a16="http://schemas.microsoft.com/office/drawing/2014/main" id="{8205E63E-8307-1548-84CF-940CD2A643EC}"/>
              </a:ext>
            </a:extLst>
          </p:cNvPr>
          <p:cNvPicPr>
            <a:picLocks noChangeAspect="1"/>
          </p:cNvPicPr>
          <p:nvPr/>
        </p:nvPicPr>
        <p:blipFill>
          <a:blip r:embed="rId2"/>
          <a:stretch>
            <a:fillRect/>
          </a:stretch>
        </p:blipFill>
        <p:spPr>
          <a:xfrm>
            <a:off x="2620900" y="2986088"/>
            <a:ext cx="5222938" cy="3514725"/>
          </a:xfrm>
          <a:prstGeom prst="rect">
            <a:avLst/>
          </a:prstGeom>
        </p:spPr>
      </p:pic>
    </p:spTree>
    <p:extLst>
      <p:ext uri="{BB962C8B-B14F-4D97-AF65-F5344CB8AC3E}">
        <p14:creationId xmlns:p14="http://schemas.microsoft.com/office/powerpoint/2010/main" val="118912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B40837-B733-5B46-A516-BBE7610769A7}"/>
              </a:ext>
            </a:extLst>
          </p:cNvPr>
          <p:cNvSpPr/>
          <p:nvPr/>
        </p:nvSpPr>
        <p:spPr>
          <a:xfrm>
            <a:off x="685800" y="214313"/>
            <a:ext cx="11215688" cy="1938992"/>
          </a:xfrm>
          <a:prstGeom prst="rect">
            <a:avLst/>
          </a:prstGeom>
        </p:spPr>
        <p:txBody>
          <a:bodyPr wrap="square">
            <a:spAutoFit/>
          </a:bodyPr>
          <a:lstStyle/>
          <a:p>
            <a:r>
              <a:rPr lang="en-IN" sz="2000" b="1" dirty="0">
                <a:solidFill>
                  <a:srgbClr val="292929"/>
                </a:solidFill>
                <a:latin typeface="source-serif-pro"/>
              </a:rPr>
              <a:t>2. ) </a:t>
            </a:r>
            <a:r>
              <a:rPr lang="en-IN" sz="2000" b="1" dirty="0" err="1">
                <a:solidFill>
                  <a:srgbClr val="292929"/>
                </a:solidFill>
                <a:latin typeface="source-serif-pro"/>
              </a:rPr>
              <a:t>TanH</a:t>
            </a:r>
            <a:r>
              <a:rPr lang="en-IN" sz="2000" b="1" dirty="0">
                <a:solidFill>
                  <a:srgbClr val="292929"/>
                </a:solidFill>
                <a:latin typeface="source-serif-pro"/>
              </a:rPr>
              <a:t> function: </a:t>
            </a:r>
            <a:r>
              <a:rPr lang="en-IN" sz="2000" dirty="0">
                <a:solidFill>
                  <a:srgbClr val="292929"/>
                </a:solidFill>
                <a:latin typeface="source-serif-pro"/>
              </a:rPr>
              <a:t>It is abbreviation of Tangent Hyperbolic function. </a:t>
            </a:r>
          </a:p>
          <a:p>
            <a:endParaRPr lang="en-IN" sz="2000" dirty="0">
              <a:solidFill>
                <a:srgbClr val="292929"/>
              </a:solidFill>
              <a:latin typeface="source-serif-pro"/>
            </a:endParaRPr>
          </a:p>
          <a:p>
            <a:r>
              <a:rPr lang="en-IN" sz="2000" dirty="0">
                <a:solidFill>
                  <a:srgbClr val="292929"/>
                </a:solidFill>
                <a:latin typeface="source-serif-pro"/>
              </a:rPr>
              <a:t>It is a derived function of Sigmoid function. The mathematics behind these activation function is out of the scope of this article, so I would not jump there. </a:t>
            </a:r>
          </a:p>
          <a:p>
            <a:endParaRPr lang="en-IN" sz="2000" dirty="0">
              <a:solidFill>
                <a:srgbClr val="292929"/>
              </a:solidFill>
              <a:latin typeface="source-serif-pro"/>
            </a:endParaRPr>
          </a:p>
          <a:p>
            <a:r>
              <a:rPr lang="en-IN" sz="2000" dirty="0">
                <a:solidFill>
                  <a:srgbClr val="292929"/>
                </a:solidFill>
                <a:latin typeface="source-serif-pro"/>
              </a:rPr>
              <a:t>The range of the value is between -1 to 1.</a:t>
            </a:r>
            <a:endParaRPr lang="en-US" sz="2000" dirty="0"/>
          </a:p>
        </p:txBody>
      </p:sp>
      <p:pic>
        <p:nvPicPr>
          <p:cNvPr id="3" name="Picture 2">
            <a:extLst>
              <a:ext uri="{FF2B5EF4-FFF2-40B4-BE49-F238E27FC236}">
                <a16:creationId xmlns:a16="http://schemas.microsoft.com/office/drawing/2014/main" id="{A7AED92D-D179-3248-BD06-4D49BEBE052B}"/>
              </a:ext>
            </a:extLst>
          </p:cNvPr>
          <p:cNvPicPr>
            <a:picLocks noChangeAspect="1"/>
          </p:cNvPicPr>
          <p:nvPr/>
        </p:nvPicPr>
        <p:blipFill>
          <a:blip r:embed="rId2"/>
          <a:stretch>
            <a:fillRect/>
          </a:stretch>
        </p:blipFill>
        <p:spPr>
          <a:xfrm>
            <a:off x="2016125" y="2296180"/>
            <a:ext cx="7073900" cy="4432300"/>
          </a:xfrm>
          <a:prstGeom prst="rect">
            <a:avLst/>
          </a:prstGeom>
        </p:spPr>
      </p:pic>
    </p:spTree>
    <p:extLst>
      <p:ext uri="{BB962C8B-B14F-4D97-AF65-F5344CB8AC3E}">
        <p14:creationId xmlns:p14="http://schemas.microsoft.com/office/powerpoint/2010/main" val="29761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E11A8-5948-954D-A642-877EFBE41B00}"/>
              </a:ext>
            </a:extLst>
          </p:cNvPr>
          <p:cNvSpPr/>
          <p:nvPr/>
        </p:nvSpPr>
        <p:spPr>
          <a:xfrm>
            <a:off x="571500" y="242888"/>
            <a:ext cx="11101388" cy="1938992"/>
          </a:xfrm>
          <a:prstGeom prst="rect">
            <a:avLst/>
          </a:prstGeom>
        </p:spPr>
        <p:txBody>
          <a:bodyPr wrap="square">
            <a:spAutoFit/>
          </a:bodyPr>
          <a:lstStyle/>
          <a:p>
            <a:r>
              <a:rPr lang="en-IN" sz="2000" b="1" dirty="0">
                <a:solidFill>
                  <a:srgbClr val="292929"/>
                </a:solidFill>
                <a:latin typeface="source-serif-pro"/>
              </a:rPr>
              <a:t>3. ) </a:t>
            </a:r>
            <a:r>
              <a:rPr lang="en-IN" sz="2000" b="1" dirty="0" err="1">
                <a:solidFill>
                  <a:srgbClr val="292929"/>
                </a:solidFill>
                <a:latin typeface="source-serif-pro"/>
              </a:rPr>
              <a:t>ReLu</a:t>
            </a:r>
            <a:r>
              <a:rPr lang="en-IN" sz="2000" b="1" dirty="0">
                <a:solidFill>
                  <a:srgbClr val="292929"/>
                </a:solidFill>
                <a:latin typeface="source-serif-pro"/>
              </a:rPr>
              <a:t> function: </a:t>
            </a:r>
            <a:r>
              <a:rPr lang="en-IN" sz="2000" dirty="0">
                <a:solidFill>
                  <a:srgbClr val="292929"/>
                </a:solidFill>
                <a:latin typeface="source-serif-pro"/>
              </a:rPr>
              <a:t>It is the abbreviation of Rectified Linear Unit. </a:t>
            </a:r>
          </a:p>
          <a:p>
            <a:endParaRPr lang="en-IN" sz="2000" dirty="0">
              <a:solidFill>
                <a:srgbClr val="292929"/>
              </a:solidFill>
              <a:latin typeface="source-serif-pro"/>
            </a:endParaRPr>
          </a:p>
          <a:p>
            <a:r>
              <a:rPr lang="en-IN" sz="2000" dirty="0">
                <a:solidFill>
                  <a:srgbClr val="292929"/>
                </a:solidFill>
                <a:latin typeface="source-serif-pro"/>
              </a:rPr>
              <a:t>It is the most famous activation of deep learning. </a:t>
            </a:r>
          </a:p>
          <a:p>
            <a:endParaRPr lang="en-IN" sz="2000" dirty="0">
              <a:solidFill>
                <a:srgbClr val="292929"/>
              </a:solidFill>
              <a:latin typeface="source-serif-pro"/>
            </a:endParaRPr>
          </a:p>
          <a:p>
            <a:r>
              <a:rPr lang="en-IN" sz="2000" dirty="0">
                <a:solidFill>
                  <a:srgbClr val="292929"/>
                </a:solidFill>
                <a:latin typeface="source-serif-pro"/>
              </a:rPr>
              <a:t>It is famous because it is easier to compute since the mathematical function is easier and simple than other activation functions.</a:t>
            </a:r>
            <a:endParaRPr lang="en-US" sz="2000" dirty="0"/>
          </a:p>
        </p:txBody>
      </p:sp>
      <p:pic>
        <p:nvPicPr>
          <p:cNvPr id="3" name="Picture 2">
            <a:extLst>
              <a:ext uri="{FF2B5EF4-FFF2-40B4-BE49-F238E27FC236}">
                <a16:creationId xmlns:a16="http://schemas.microsoft.com/office/drawing/2014/main" id="{1A747099-3E07-1C42-B21C-60C07AF051B9}"/>
              </a:ext>
            </a:extLst>
          </p:cNvPr>
          <p:cNvPicPr>
            <a:picLocks noChangeAspect="1"/>
          </p:cNvPicPr>
          <p:nvPr/>
        </p:nvPicPr>
        <p:blipFill>
          <a:blip r:embed="rId2"/>
          <a:stretch>
            <a:fillRect/>
          </a:stretch>
        </p:blipFill>
        <p:spPr>
          <a:xfrm>
            <a:off x="3228976" y="3042234"/>
            <a:ext cx="4478337" cy="3253792"/>
          </a:xfrm>
          <a:prstGeom prst="rect">
            <a:avLst/>
          </a:prstGeom>
        </p:spPr>
      </p:pic>
    </p:spTree>
    <p:extLst>
      <p:ext uri="{BB962C8B-B14F-4D97-AF65-F5344CB8AC3E}">
        <p14:creationId xmlns:p14="http://schemas.microsoft.com/office/powerpoint/2010/main" val="44586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9CC19-1E44-4644-A6E3-144A3F50B50D}"/>
              </a:ext>
            </a:extLst>
          </p:cNvPr>
          <p:cNvSpPr/>
          <p:nvPr/>
        </p:nvSpPr>
        <p:spPr>
          <a:xfrm>
            <a:off x="728662" y="628650"/>
            <a:ext cx="10787063" cy="3970318"/>
          </a:xfrm>
          <a:prstGeom prst="rect">
            <a:avLst/>
          </a:prstGeom>
        </p:spPr>
        <p:txBody>
          <a:bodyPr wrap="square">
            <a:spAutoFit/>
          </a:bodyPr>
          <a:lstStyle/>
          <a:p>
            <a:r>
              <a:rPr lang="en-IN" sz="2400" b="1" dirty="0">
                <a:solidFill>
                  <a:schemeClr val="accent1">
                    <a:lumMod val="50000"/>
                  </a:schemeClr>
                </a:solidFill>
                <a:latin typeface="source-serif-pro"/>
              </a:rPr>
              <a:t>SoftMax function</a:t>
            </a:r>
            <a:r>
              <a:rPr lang="en-IN" sz="2400" dirty="0">
                <a:solidFill>
                  <a:srgbClr val="292929"/>
                </a:solidFill>
                <a:latin typeface="source-serif-pro"/>
              </a:rPr>
              <a:t>: </a:t>
            </a:r>
          </a:p>
          <a:p>
            <a:endParaRPr lang="en-IN" sz="2400" dirty="0">
              <a:solidFill>
                <a:srgbClr val="292929"/>
              </a:solidFill>
              <a:latin typeface="source-serif-pro"/>
            </a:endParaRPr>
          </a:p>
          <a:p>
            <a:r>
              <a:rPr lang="en-IN" sz="2000" dirty="0">
                <a:solidFill>
                  <a:srgbClr val="292929"/>
                </a:solidFill>
                <a:latin typeface="source-serif-pro"/>
              </a:rPr>
              <a:t>SoftMax function is more elucidated form of Sigmoid function. </a:t>
            </a:r>
          </a:p>
          <a:p>
            <a:endParaRPr lang="en-IN" sz="2000" dirty="0">
              <a:solidFill>
                <a:srgbClr val="292929"/>
              </a:solidFill>
              <a:latin typeface="source-serif-pro"/>
            </a:endParaRPr>
          </a:p>
          <a:p>
            <a:r>
              <a:rPr lang="en-IN" sz="2000" dirty="0">
                <a:solidFill>
                  <a:srgbClr val="292929"/>
                </a:solidFill>
                <a:latin typeface="source-serif-pro"/>
              </a:rPr>
              <a:t>It is used for multi-class classification. </a:t>
            </a:r>
          </a:p>
          <a:p>
            <a:endParaRPr lang="en-IN" sz="2000" dirty="0">
              <a:solidFill>
                <a:srgbClr val="292929"/>
              </a:solidFill>
              <a:latin typeface="source-serif-pro"/>
            </a:endParaRPr>
          </a:p>
          <a:p>
            <a:r>
              <a:rPr lang="en-IN" sz="2000" dirty="0">
                <a:solidFill>
                  <a:srgbClr val="292929"/>
                </a:solidFill>
                <a:latin typeface="source-serif-pro"/>
              </a:rPr>
              <a:t>The function calculates the probabilities of a particular class in a function. </a:t>
            </a:r>
          </a:p>
          <a:p>
            <a:endParaRPr lang="en-IN" sz="2000" dirty="0">
              <a:solidFill>
                <a:srgbClr val="292929"/>
              </a:solidFill>
              <a:latin typeface="source-serif-pro"/>
            </a:endParaRPr>
          </a:p>
          <a:p>
            <a:r>
              <a:rPr lang="en-IN" sz="2000" dirty="0">
                <a:solidFill>
                  <a:srgbClr val="292929"/>
                </a:solidFill>
                <a:latin typeface="source-serif-pro"/>
              </a:rPr>
              <a:t>Thus the output value range of the function is between 0 to 1. </a:t>
            </a:r>
          </a:p>
          <a:p>
            <a:endParaRPr lang="en-IN" sz="2000" dirty="0">
              <a:solidFill>
                <a:srgbClr val="292929"/>
              </a:solidFill>
              <a:latin typeface="source-serif-pro"/>
            </a:endParaRPr>
          </a:p>
          <a:p>
            <a:r>
              <a:rPr lang="en-IN" sz="2000" dirty="0">
                <a:solidFill>
                  <a:srgbClr val="292929"/>
                </a:solidFill>
                <a:latin typeface="source-serif-pro"/>
              </a:rPr>
              <a:t>The primary difference between Sigmoid function and SoftMax function is, Sigmoid function can be used for binary classification while the SoftMax function can be used for Multi-Class Classification also</a:t>
            </a:r>
            <a:r>
              <a:rPr lang="en-IN" sz="2400" dirty="0">
                <a:solidFill>
                  <a:srgbClr val="292929"/>
                </a:solidFill>
                <a:latin typeface="source-serif-pro"/>
              </a:rPr>
              <a:t>.</a:t>
            </a:r>
            <a:endParaRPr lang="en-US" sz="2400" dirty="0"/>
          </a:p>
        </p:txBody>
      </p:sp>
    </p:spTree>
    <p:extLst>
      <p:ext uri="{BB962C8B-B14F-4D97-AF65-F5344CB8AC3E}">
        <p14:creationId xmlns:p14="http://schemas.microsoft.com/office/powerpoint/2010/main" val="1247067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3F6BD4-99B0-AD4B-813A-714AB448C5F9}"/>
              </a:ext>
            </a:extLst>
          </p:cNvPr>
          <p:cNvSpPr/>
          <p:nvPr/>
        </p:nvSpPr>
        <p:spPr>
          <a:xfrm>
            <a:off x="214313" y="185738"/>
            <a:ext cx="11587161" cy="6247864"/>
          </a:xfrm>
          <a:prstGeom prst="rect">
            <a:avLst/>
          </a:prstGeom>
        </p:spPr>
        <p:txBody>
          <a:bodyPr wrap="square">
            <a:spAutoFit/>
          </a:bodyPr>
          <a:lstStyle/>
          <a:p>
            <a:pPr algn="just"/>
            <a:r>
              <a:rPr lang="en-IN" sz="2400" b="1" dirty="0">
                <a:solidFill>
                  <a:schemeClr val="accent1">
                    <a:lumMod val="50000"/>
                  </a:schemeClr>
                </a:solidFill>
                <a:latin typeface="source-serif-pro"/>
              </a:rPr>
              <a:t>Pooling layer :</a:t>
            </a:r>
          </a:p>
          <a:p>
            <a:pPr algn="just"/>
            <a:r>
              <a:rPr lang="en-IN" sz="2000" dirty="0">
                <a:solidFill>
                  <a:srgbClr val="292929"/>
                </a:solidFill>
                <a:latin typeface="source-serif-pro"/>
              </a:rPr>
              <a:t>It is used to reduce the size of the image along with keeping the important parameters in role. </a:t>
            </a:r>
          </a:p>
          <a:p>
            <a:pPr algn="just"/>
            <a:endParaRPr lang="en-IN" sz="2000" dirty="0">
              <a:solidFill>
                <a:srgbClr val="292929"/>
              </a:solidFill>
              <a:latin typeface="source-serif-pro"/>
            </a:endParaRPr>
          </a:p>
          <a:p>
            <a:pPr algn="just"/>
            <a:r>
              <a:rPr lang="en-IN" sz="2000" dirty="0">
                <a:solidFill>
                  <a:srgbClr val="292929"/>
                </a:solidFill>
                <a:latin typeface="source-serif-pro"/>
              </a:rPr>
              <a:t>It helps to reduce the computation in the model. </a:t>
            </a:r>
          </a:p>
          <a:p>
            <a:pPr algn="just"/>
            <a:endParaRPr lang="en-IN" sz="2000" dirty="0">
              <a:solidFill>
                <a:srgbClr val="292929"/>
              </a:solidFill>
              <a:latin typeface="source-serif-pro"/>
            </a:endParaRPr>
          </a:p>
          <a:p>
            <a:pPr algn="just"/>
            <a:r>
              <a:rPr lang="en-IN" sz="2000" dirty="0">
                <a:solidFill>
                  <a:srgbClr val="292929"/>
                </a:solidFill>
                <a:latin typeface="source-serif-pro"/>
              </a:rPr>
              <a:t>While performing Convolution, the convolutional layer keeps information about the exact position of feature. </a:t>
            </a:r>
          </a:p>
          <a:p>
            <a:pPr algn="just"/>
            <a:endParaRPr lang="en-IN" sz="2000" dirty="0">
              <a:solidFill>
                <a:srgbClr val="292929"/>
              </a:solidFill>
              <a:latin typeface="source-serif-pro"/>
            </a:endParaRPr>
          </a:p>
          <a:p>
            <a:pPr algn="just"/>
            <a:r>
              <a:rPr lang="en-IN" sz="2000" dirty="0">
                <a:solidFill>
                  <a:srgbClr val="292929"/>
                </a:solidFill>
                <a:latin typeface="source-serif-pro"/>
              </a:rPr>
              <a:t>And thus not-so-important features are also located perfectly. </a:t>
            </a:r>
          </a:p>
          <a:p>
            <a:pPr algn="just"/>
            <a:endParaRPr lang="en-IN" sz="2000" dirty="0">
              <a:solidFill>
                <a:srgbClr val="292929"/>
              </a:solidFill>
              <a:latin typeface="source-serif-pro"/>
            </a:endParaRPr>
          </a:p>
          <a:p>
            <a:pPr algn="just"/>
            <a:r>
              <a:rPr lang="en-IN" sz="2000" dirty="0">
                <a:solidFill>
                  <a:srgbClr val="292929"/>
                </a:solidFill>
                <a:latin typeface="source-serif-pro"/>
              </a:rPr>
              <a:t>As a result of which we get a problem that even a small change in pixel or feature may lead to a big change in the output of the model. </a:t>
            </a:r>
          </a:p>
          <a:p>
            <a:pPr algn="just"/>
            <a:endParaRPr lang="en-IN" sz="2000" dirty="0">
              <a:solidFill>
                <a:srgbClr val="292929"/>
              </a:solidFill>
              <a:latin typeface="source-serif-pro"/>
            </a:endParaRPr>
          </a:p>
          <a:p>
            <a:pPr algn="just"/>
            <a:r>
              <a:rPr lang="en-IN" sz="2000" dirty="0">
                <a:solidFill>
                  <a:srgbClr val="292929"/>
                </a:solidFill>
                <a:latin typeface="source-serif-pro"/>
              </a:rPr>
              <a:t>By Max Pooling we narrow down the scope and of all the features, the most important features are only taken into account. </a:t>
            </a:r>
          </a:p>
          <a:p>
            <a:pPr algn="just"/>
            <a:endParaRPr lang="en-IN" sz="2000" dirty="0">
              <a:solidFill>
                <a:srgbClr val="292929"/>
              </a:solidFill>
              <a:latin typeface="source-serif-pro"/>
            </a:endParaRPr>
          </a:p>
          <a:p>
            <a:pPr algn="just"/>
            <a:r>
              <a:rPr lang="en-IN" sz="2000" dirty="0">
                <a:solidFill>
                  <a:srgbClr val="292929"/>
                </a:solidFill>
                <a:latin typeface="source-serif-pro"/>
              </a:rPr>
              <a:t>Thus the aforementioned problem is solved. </a:t>
            </a:r>
          </a:p>
          <a:p>
            <a:pPr algn="just"/>
            <a:endParaRPr lang="en-IN" sz="2000" dirty="0">
              <a:solidFill>
                <a:srgbClr val="292929"/>
              </a:solidFill>
              <a:latin typeface="source-serif-pro"/>
            </a:endParaRPr>
          </a:p>
          <a:p>
            <a:pPr algn="just"/>
            <a:r>
              <a:rPr lang="en-IN" sz="2000" dirty="0">
                <a:solidFill>
                  <a:srgbClr val="292929"/>
                </a:solidFill>
                <a:latin typeface="source-serif-pro"/>
              </a:rPr>
              <a:t>Pooling is done in two ways Average Pooling or Max Pooling. Max Pooling is generally used.</a:t>
            </a:r>
          </a:p>
          <a:p>
            <a:br>
              <a:rPr lang="en-IN" dirty="0"/>
            </a:br>
            <a:endParaRPr lang="en-US" dirty="0"/>
          </a:p>
        </p:txBody>
      </p:sp>
    </p:spTree>
    <p:extLst>
      <p:ext uri="{BB962C8B-B14F-4D97-AF65-F5344CB8AC3E}">
        <p14:creationId xmlns:p14="http://schemas.microsoft.com/office/powerpoint/2010/main" val="127530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2C59A-E0F6-4741-A693-53637458A5C2}"/>
              </a:ext>
            </a:extLst>
          </p:cNvPr>
          <p:cNvPicPr>
            <a:picLocks noChangeAspect="1"/>
          </p:cNvPicPr>
          <p:nvPr/>
        </p:nvPicPr>
        <p:blipFill>
          <a:blip r:embed="rId2"/>
          <a:stretch>
            <a:fillRect/>
          </a:stretch>
        </p:blipFill>
        <p:spPr>
          <a:xfrm>
            <a:off x="4389730" y="3629026"/>
            <a:ext cx="7802270" cy="2770187"/>
          </a:xfrm>
          <a:prstGeom prst="rect">
            <a:avLst/>
          </a:prstGeom>
        </p:spPr>
      </p:pic>
      <p:sp>
        <p:nvSpPr>
          <p:cNvPr id="2" name="Rectangle 1">
            <a:extLst>
              <a:ext uri="{FF2B5EF4-FFF2-40B4-BE49-F238E27FC236}">
                <a16:creationId xmlns:a16="http://schemas.microsoft.com/office/drawing/2014/main" id="{81BEA471-4A9B-5F46-95D3-8EA26046EBA5}"/>
              </a:ext>
            </a:extLst>
          </p:cNvPr>
          <p:cNvSpPr/>
          <p:nvPr/>
        </p:nvSpPr>
        <p:spPr>
          <a:xfrm>
            <a:off x="342900" y="300037"/>
            <a:ext cx="11644313" cy="1384995"/>
          </a:xfrm>
          <a:prstGeom prst="rect">
            <a:avLst/>
          </a:prstGeom>
        </p:spPr>
        <p:txBody>
          <a:bodyPr wrap="square">
            <a:spAutoFit/>
          </a:bodyPr>
          <a:lstStyle/>
          <a:p>
            <a:pPr algn="just"/>
            <a:r>
              <a:rPr lang="en-IN" sz="2400" b="1" dirty="0">
                <a:solidFill>
                  <a:schemeClr val="accent1">
                    <a:lumMod val="50000"/>
                  </a:schemeClr>
                </a:solidFill>
                <a:latin typeface="erdana"/>
              </a:rPr>
              <a:t>Average Pooling:</a:t>
            </a:r>
          </a:p>
          <a:p>
            <a:pPr algn="just"/>
            <a:endParaRPr lang="en-IN" sz="2400" b="1" dirty="0">
              <a:solidFill>
                <a:schemeClr val="accent1">
                  <a:lumMod val="50000"/>
                </a:schemeClr>
              </a:solidFill>
              <a:latin typeface="erdana"/>
            </a:endParaRPr>
          </a:p>
          <a:p>
            <a:pPr algn="just"/>
            <a:r>
              <a:rPr lang="en-IN" dirty="0">
                <a:solidFill>
                  <a:srgbClr val="333333"/>
                </a:solidFill>
                <a:latin typeface="inter-regular"/>
              </a:rPr>
              <a:t>Down-scaling will perform through average pooling by dividing the input into rectangular pooling regions and computing the average values of each region</a:t>
            </a:r>
            <a:endParaRPr lang="en-IN" b="0" i="0" dirty="0">
              <a:solidFill>
                <a:srgbClr val="333333"/>
              </a:solidFill>
              <a:effectLst/>
              <a:latin typeface="inter-regular"/>
            </a:endParaRPr>
          </a:p>
        </p:txBody>
      </p:sp>
    </p:spTree>
    <p:extLst>
      <p:ext uri="{BB962C8B-B14F-4D97-AF65-F5344CB8AC3E}">
        <p14:creationId xmlns:p14="http://schemas.microsoft.com/office/powerpoint/2010/main" val="396035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118DAA-3039-F843-B75F-7E463C0282E0}"/>
              </a:ext>
            </a:extLst>
          </p:cNvPr>
          <p:cNvSpPr/>
          <p:nvPr/>
        </p:nvSpPr>
        <p:spPr>
          <a:xfrm>
            <a:off x="451821" y="441064"/>
            <a:ext cx="11542955" cy="2308324"/>
          </a:xfrm>
          <a:prstGeom prst="rect">
            <a:avLst/>
          </a:prstGeom>
        </p:spPr>
        <p:txBody>
          <a:bodyPr wrap="square">
            <a:spAutoFit/>
          </a:bodyPr>
          <a:lstStyle/>
          <a:p>
            <a:pPr fontAlgn="base"/>
            <a:r>
              <a:rPr lang="en-IN" dirty="0">
                <a:solidFill>
                  <a:srgbClr val="273239"/>
                </a:solidFill>
                <a:latin typeface="Nunito"/>
              </a:rPr>
              <a:t>A </a:t>
            </a:r>
            <a:r>
              <a:rPr lang="en-IN" b="1" dirty="0">
                <a:solidFill>
                  <a:srgbClr val="273239"/>
                </a:solidFill>
                <a:latin typeface="Nunito"/>
              </a:rPr>
              <a:t>Convolutional Neural Network (CNN)</a:t>
            </a:r>
            <a:r>
              <a:rPr lang="en-IN" dirty="0">
                <a:solidFill>
                  <a:srgbClr val="273239"/>
                </a:solidFill>
                <a:latin typeface="Nunito"/>
              </a:rPr>
              <a:t> is a type of Deep Learning neural network architecture commonly used in Computer Vision. Computer vision is a field of Artificial Intelligence that enables a computer to understand and interpret the image or visual data. </a:t>
            </a:r>
          </a:p>
          <a:p>
            <a:pPr fontAlgn="base"/>
            <a:endParaRPr lang="en-IN" dirty="0">
              <a:solidFill>
                <a:srgbClr val="273239"/>
              </a:solidFill>
              <a:latin typeface="Nunito"/>
            </a:endParaRPr>
          </a:p>
          <a:p>
            <a:pPr fontAlgn="base"/>
            <a:r>
              <a:rPr lang="en-IN" dirty="0">
                <a:solidFill>
                  <a:srgbClr val="273239"/>
                </a:solidFill>
                <a:latin typeface="Nunito"/>
              </a:rPr>
              <a:t>When it comes to Machine Learning, </a:t>
            </a:r>
            <a:r>
              <a:rPr lang="en-IN" u="sng" dirty="0">
                <a:solidFill>
                  <a:srgbClr val="273239"/>
                </a:solidFill>
                <a:latin typeface="Nunito"/>
                <a:hlinkClick r:id="rId2"/>
              </a:rPr>
              <a:t>Artificial Neural Networks</a:t>
            </a:r>
            <a:r>
              <a:rPr lang="en-IN" dirty="0">
                <a:solidFill>
                  <a:srgbClr val="273239"/>
                </a:solidFill>
                <a:latin typeface="Nunito"/>
              </a:rPr>
              <a:t> perform really well. Neural Networks are used in various datasets like images, audio, and text. Different types of Neural Networks are used for different purposes, for example for predicting the sequence of words we use </a:t>
            </a:r>
            <a:r>
              <a:rPr lang="en-IN" b="1" u="sng" dirty="0">
                <a:solidFill>
                  <a:srgbClr val="273239"/>
                </a:solidFill>
                <a:latin typeface="Nunito"/>
                <a:hlinkClick r:id="rId3"/>
              </a:rPr>
              <a:t>Recurrent Neural Networks</a:t>
            </a:r>
            <a:r>
              <a:rPr lang="en-IN" dirty="0">
                <a:solidFill>
                  <a:srgbClr val="273239"/>
                </a:solidFill>
                <a:latin typeface="Nunito"/>
              </a:rPr>
              <a:t> more precisely an </a:t>
            </a:r>
            <a:r>
              <a:rPr lang="en-IN" u="sng" dirty="0">
                <a:solidFill>
                  <a:srgbClr val="273239"/>
                </a:solidFill>
                <a:latin typeface="Nunito"/>
                <a:hlinkClick r:id="rId4"/>
              </a:rPr>
              <a:t>LSTM</a:t>
            </a:r>
            <a:r>
              <a:rPr lang="en-IN" dirty="0">
                <a:solidFill>
                  <a:srgbClr val="273239"/>
                </a:solidFill>
                <a:latin typeface="Nunito"/>
              </a:rPr>
              <a:t>, similarly for image classification we use Convolution Neural networks. </a:t>
            </a:r>
          </a:p>
        </p:txBody>
      </p:sp>
    </p:spTree>
    <p:extLst>
      <p:ext uri="{BB962C8B-B14F-4D97-AF65-F5344CB8AC3E}">
        <p14:creationId xmlns:p14="http://schemas.microsoft.com/office/powerpoint/2010/main" val="180072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DC18E3-5E85-8C4F-9CEF-E34D59FD2D99}"/>
              </a:ext>
            </a:extLst>
          </p:cNvPr>
          <p:cNvPicPr>
            <a:picLocks noChangeAspect="1"/>
          </p:cNvPicPr>
          <p:nvPr/>
        </p:nvPicPr>
        <p:blipFill>
          <a:blip r:embed="rId2"/>
          <a:stretch>
            <a:fillRect/>
          </a:stretch>
        </p:blipFill>
        <p:spPr>
          <a:xfrm>
            <a:off x="5629194" y="3714750"/>
            <a:ext cx="6411993" cy="3013075"/>
          </a:xfrm>
          <a:prstGeom prst="rect">
            <a:avLst/>
          </a:prstGeom>
        </p:spPr>
      </p:pic>
      <p:sp>
        <p:nvSpPr>
          <p:cNvPr id="3" name="Rectangle 2">
            <a:extLst>
              <a:ext uri="{FF2B5EF4-FFF2-40B4-BE49-F238E27FC236}">
                <a16:creationId xmlns:a16="http://schemas.microsoft.com/office/drawing/2014/main" id="{2695026A-3A96-9441-A6ED-F7D70C862E14}"/>
              </a:ext>
            </a:extLst>
          </p:cNvPr>
          <p:cNvSpPr/>
          <p:nvPr/>
        </p:nvSpPr>
        <p:spPr>
          <a:xfrm>
            <a:off x="371475" y="157164"/>
            <a:ext cx="11669712" cy="2492990"/>
          </a:xfrm>
          <a:prstGeom prst="rect">
            <a:avLst/>
          </a:prstGeom>
        </p:spPr>
        <p:txBody>
          <a:bodyPr wrap="square">
            <a:spAutoFit/>
          </a:bodyPr>
          <a:lstStyle/>
          <a:p>
            <a:pPr algn="just"/>
            <a:r>
              <a:rPr lang="en-IN" sz="2400" b="1" dirty="0">
                <a:solidFill>
                  <a:schemeClr val="accent1">
                    <a:lumMod val="50000"/>
                  </a:schemeClr>
                </a:solidFill>
                <a:latin typeface="erdana"/>
              </a:rPr>
              <a:t>Max Pooling:</a:t>
            </a:r>
          </a:p>
          <a:p>
            <a:pPr algn="just"/>
            <a:endParaRPr lang="en-IN" sz="2400" b="1" dirty="0">
              <a:solidFill>
                <a:schemeClr val="accent1">
                  <a:lumMod val="50000"/>
                </a:schemeClr>
              </a:solidFill>
              <a:latin typeface="erdana"/>
            </a:endParaRPr>
          </a:p>
          <a:p>
            <a:pPr algn="just"/>
            <a:r>
              <a:rPr lang="en-IN" dirty="0">
                <a:solidFill>
                  <a:srgbClr val="333333"/>
                </a:solidFill>
                <a:latin typeface="inter-regular"/>
              </a:rPr>
              <a:t>Max pooling is a </a:t>
            </a:r>
            <a:r>
              <a:rPr lang="en-IN" b="1" dirty="0">
                <a:solidFill>
                  <a:srgbClr val="333333"/>
                </a:solidFill>
                <a:latin typeface="inter-bold"/>
              </a:rPr>
              <a:t>sample-based discretization process</a:t>
            </a:r>
            <a:r>
              <a:rPr lang="en-IN" dirty="0">
                <a:solidFill>
                  <a:srgbClr val="333333"/>
                </a:solidFill>
                <a:latin typeface="inter-regular"/>
              </a:rPr>
              <a:t>. </a:t>
            </a:r>
          </a:p>
          <a:p>
            <a:pPr algn="just"/>
            <a:endParaRPr lang="en-IN" dirty="0">
              <a:solidFill>
                <a:srgbClr val="333333"/>
              </a:solidFill>
              <a:latin typeface="inter-regular"/>
            </a:endParaRPr>
          </a:p>
          <a:p>
            <a:pPr algn="just"/>
            <a:r>
              <a:rPr lang="en-IN" dirty="0">
                <a:solidFill>
                  <a:srgbClr val="333333"/>
                </a:solidFill>
                <a:latin typeface="inter-regular"/>
              </a:rPr>
              <a:t>Its main objective is to downscale an input representation, reducing its dimensionality and allowing for the assumption to be made about features contained in the sub-region binned.</a:t>
            </a:r>
          </a:p>
          <a:p>
            <a:pPr algn="just"/>
            <a:endParaRPr lang="en-IN" dirty="0">
              <a:solidFill>
                <a:srgbClr val="333333"/>
              </a:solidFill>
              <a:latin typeface="inter-regular"/>
            </a:endParaRPr>
          </a:p>
          <a:p>
            <a:pPr algn="just"/>
            <a:r>
              <a:rPr lang="en-IN" dirty="0">
                <a:solidFill>
                  <a:srgbClr val="333333"/>
                </a:solidFill>
                <a:latin typeface="inter-regular"/>
              </a:rPr>
              <a:t>Max pooling is done by applying a max filter to non-overlapping sub-regions of the initial representation.</a:t>
            </a:r>
            <a:endParaRPr lang="en-IN" b="0" i="0" dirty="0">
              <a:solidFill>
                <a:srgbClr val="333333"/>
              </a:solidFill>
              <a:effectLst/>
              <a:latin typeface="inter-regular"/>
            </a:endParaRPr>
          </a:p>
        </p:txBody>
      </p:sp>
      <p:pic>
        <p:nvPicPr>
          <p:cNvPr id="5" name="Picture 4">
            <a:extLst>
              <a:ext uri="{FF2B5EF4-FFF2-40B4-BE49-F238E27FC236}">
                <a16:creationId xmlns:a16="http://schemas.microsoft.com/office/drawing/2014/main" id="{10C1941C-8C01-6245-85A7-BB167B5B4A64}"/>
              </a:ext>
            </a:extLst>
          </p:cNvPr>
          <p:cNvPicPr>
            <a:picLocks noChangeAspect="1"/>
          </p:cNvPicPr>
          <p:nvPr/>
        </p:nvPicPr>
        <p:blipFill>
          <a:blip r:embed="rId3"/>
          <a:stretch>
            <a:fillRect/>
          </a:stretch>
        </p:blipFill>
        <p:spPr>
          <a:xfrm>
            <a:off x="271463" y="2650154"/>
            <a:ext cx="4414837" cy="3910330"/>
          </a:xfrm>
          <a:prstGeom prst="rect">
            <a:avLst/>
          </a:prstGeom>
        </p:spPr>
      </p:pic>
    </p:spTree>
    <p:extLst>
      <p:ext uri="{BB962C8B-B14F-4D97-AF65-F5344CB8AC3E}">
        <p14:creationId xmlns:p14="http://schemas.microsoft.com/office/powerpoint/2010/main" val="165984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DE19A-691E-1246-9A13-8DA7BC556771}"/>
              </a:ext>
            </a:extLst>
          </p:cNvPr>
          <p:cNvSpPr/>
          <p:nvPr/>
        </p:nvSpPr>
        <p:spPr>
          <a:xfrm>
            <a:off x="346841" y="273269"/>
            <a:ext cx="11540359" cy="3293209"/>
          </a:xfrm>
          <a:prstGeom prst="rect">
            <a:avLst/>
          </a:prstGeom>
        </p:spPr>
        <p:txBody>
          <a:bodyPr wrap="square">
            <a:spAutoFit/>
          </a:bodyPr>
          <a:lstStyle/>
          <a:p>
            <a:r>
              <a:rPr lang="en-IN" sz="2400" b="1" dirty="0">
                <a:solidFill>
                  <a:schemeClr val="accent1">
                    <a:lumMod val="50000"/>
                  </a:schemeClr>
                </a:solidFill>
                <a:latin typeface="source-serif-pro"/>
              </a:rPr>
              <a:t>Pool Size:</a:t>
            </a:r>
          </a:p>
          <a:p>
            <a:endParaRPr lang="en-IN" sz="2400" b="1" dirty="0">
              <a:solidFill>
                <a:schemeClr val="accent1">
                  <a:lumMod val="50000"/>
                </a:schemeClr>
              </a:solidFill>
              <a:latin typeface="source-serif-pro"/>
            </a:endParaRPr>
          </a:p>
          <a:p>
            <a:r>
              <a:rPr lang="en-IN" sz="2000" dirty="0">
                <a:solidFill>
                  <a:srgbClr val="292929"/>
                </a:solidFill>
                <a:latin typeface="source-serif-pro"/>
              </a:rPr>
              <a:t>Pool Size means the size of filter of which the max value will be taken.</a:t>
            </a:r>
          </a:p>
          <a:p>
            <a:endParaRPr lang="en-IN" sz="2000" dirty="0">
              <a:solidFill>
                <a:srgbClr val="292929"/>
              </a:solidFill>
              <a:latin typeface="source-serif-pro"/>
            </a:endParaRPr>
          </a:p>
          <a:p>
            <a:r>
              <a:rPr lang="en-IN" sz="2000" dirty="0">
                <a:solidFill>
                  <a:srgbClr val="292929"/>
                </a:solidFill>
                <a:latin typeface="source-serif-pro"/>
              </a:rPr>
              <a:t> The pool size here 2 means, a pool of 2x2 will be used and in that 2x2 pool, the average/max value will become the output. </a:t>
            </a:r>
          </a:p>
          <a:p>
            <a:endParaRPr lang="en-IN" sz="2000" dirty="0">
              <a:solidFill>
                <a:srgbClr val="292929"/>
              </a:solidFill>
              <a:latin typeface="source-serif-pro"/>
            </a:endParaRPr>
          </a:p>
          <a:p>
            <a:r>
              <a:rPr lang="en-IN" sz="2000" dirty="0">
                <a:solidFill>
                  <a:srgbClr val="292929"/>
                </a:solidFill>
                <a:latin typeface="source-serif-pro"/>
              </a:rPr>
              <a:t>The pool will traverse across the image. </a:t>
            </a:r>
          </a:p>
          <a:p>
            <a:endParaRPr lang="en-IN" sz="2000" dirty="0">
              <a:solidFill>
                <a:srgbClr val="292929"/>
              </a:solidFill>
              <a:latin typeface="source-serif-pro"/>
            </a:endParaRPr>
          </a:p>
          <a:p>
            <a:r>
              <a:rPr lang="en-IN" sz="2000" dirty="0">
                <a:solidFill>
                  <a:srgbClr val="292929"/>
                </a:solidFill>
                <a:latin typeface="source-serif-pro"/>
              </a:rPr>
              <a:t>It will move according to the value of strides.</a:t>
            </a:r>
            <a:endParaRPr lang="en-US" sz="2000" dirty="0"/>
          </a:p>
        </p:txBody>
      </p:sp>
    </p:spTree>
    <p:extLst>
      <p:ext uri="{BB962C8B-B14F-4D97-AF65-F5344CB8AC3E}">
        <p14:creationId xmlns:p14="http://schemas.microsoft.com/office/powerpoint/2010/main" val="245382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68ED82-0EEE-F646-A6E0-F9076E9A42CE}"/>
              </a:ext>
            </a:extLst>
          </p:cNvPr>
          <p:cNvSpPr/>
          <p:nvPr/>
        </p:nvSpPr>
        <p:spPr>
          <a:xfrm>
            <a:off x="325821" y="178676"/>
            <a:ext cx="11687503" cy="2923877"/>
          </a:xfrm>
          <a:prstGeom prst="rect">
            <a:avLst/>
          </a:prstGeom>
        </p:spPr>
        <p:txBody>
          <a:bodyPr wrap="square">
            <a:spAutoFit/>
          </a:bodyPr>
          <a:lstStyle/>
          <a:p>
            <a:r>
              <a:rPr lang="en-IN" sz="2400" b="1" dirty="0">
                <a:solidFill>
                  <a:schemeClr val="accent1">
                    <a:lumMod val="50000"/>
                  </a:schemeClr>
                </a:solidFill>
                <a:latin typeface="source-serif-pro"/>
              </a:rPr>
              <a:t>Strides:</a:t>
            </a:r>
          </a:p>
          <a:p>
            <a:endParaRPr lang="en-IN" sz="2000" b="1" dirty="0">
              <a:solidFill>
                <a:schemeClr val="accent1">
                  <a:lumMod val="50000"/>
                </a:schemeClr>
              </a:solidFill>
              <a:latin typeface="source-serif-pro"/>
            </a:endParaRPr>
          </a:p>
          <a:p>
            <a:r>
              <a:rPr lang="en-IN" sz="2000" dirty="0">
                <a:solidFill>
                  <a:srgbClr val="292929"/>
                </a:solidFill>
                <a:latin typeface="source-serif-pro"/>
              </a:rPr>
              <a:t>Strides means how much jump the pool size will make. </a:t>
            </a:r>
          </a:p>
          <a:p>
            <a:endParaRPr lang="en-IN" sz="2000" dirty="0">
              <a:solidFill>
                <a:srgbClr val="292929"/>
              </a:solidFill>
              <a:latin typeface="source-serif-pro"/>
            </a:endParaRPr>
          </a:p>
          <a:p>
            <a:r>
              <a:rPr lang="en-IN" sz="2000" dirty="0">
                <a:solidFill>
                  <a:srgbClr val="292929"/>
                </a:solidFill>
                <a:latin typeface="source-serif-pro"/>
              </a:rPr>
              <a:t>If the stride is 1, the 2x2 pool will move in right direction gradually from one column to other column. </a:t>
            </a:r>
          </a:p>
          <a:p>
            <a:endParaRPr lang="en-IN" sz="2000" dirty="0">
              <a:solidFill>
                <a:srgbClr val="292929"/>
              </a:solidFill>
              <a:latin typeface="source-serif-pro"/>
            </a:endParaRPr>
          </a:p>
          <a:p>
            <a:r>
              <a:rPr lang="en-IN" sz="2000" dirty="0">
                <a:solidFill>
                  <a:srgbClr val="292929"/>
                </a:solidFill>
                <a:latin typeface="source-serif-pro"/>
              </a:rPr>
              <a:t>Here if the stride 2, which mean the pool size will shift two columns at a time. </a:t>
            </a:r>
          </a:p>
          <a:p>
            <a:endParaRPr lang="en-IN" sz="2000" dirty="0">
              <a:solidFill>
                <a:srgbClr val="292929"/>
              </a:solidFill>
              <a:latin typeface="source-serif-pro"/>
            </a:endParaRPr>
          </a:p>
          <a:p>
            <a:r>
              <a:rPr lang="en-IN" sz="2000" dirty="0">
                <a:solidFill>
                  <a:srgbClr val="292929"/>
                </a:solidFill>
                <a:latin typeface="source-serif-pro"/>
              </a:rPr>
              <a:t>The images I have used ahead to explain Max Pooling and Average pooling have a pool size of 2 and strides = 2.</a:t>
            </a:r>
            <a:endParaRPr lang="en-US" sz="2000" dirty="0"/>
          </a:p>
        </p:txBody>
      </p:sp>
    </p:spTree>
    <p:extLst>
      <p:ext uri="{BB962C8B-B14F-4D97-AF65-F5344CB8AC3E}">
        <p14:creationId xmlns:p14="http://schemas.microsoft.com/office/powerpoint/2010/main" val="19737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405D7B-5BF9-A249-B624-A8287EC70765}"/>
              </a:ext>
            </a:extLst>
          </p:cNvPr>
          <p:cNvSpPr/>
          <p:nvPr/>
        </p:nvSpPr>
        <p:spPr>
          <a:xfrm>
            <a:off x="1117600" y="1422400"/>
            <a:ext cx="8026400" cy="2123658"/>
          </a:xfrm>
          <a:prstGeom prst="rect">
            <a:avLst/>
          </a:prstGeom>
        </p:spPr>
        <p:txBody>
          <a:bodyPr wrap="square">
            <a:spAutoFit/>
          </a:bodyPr>
          <a:lstStyle/>
          <a:p>
            <a:r>
              <a:rPr lang="en-IN" sz="2400" dirty="0">
                <a:solidFill>
                  <a:srgbClr val="292929"/>
                </a:solidFill>
                <a:latin typeface="source-serif-pro"/>
              </a:rPr>
              <a:t>In Pooling we use the padding “Valid”, because we are ready to loose some information. As the function of Pooling is to reduce the spatial dimension of the image and reduce computation in the model.</a:t>
            </a:r>
          </a:p>
          <a:p>
            <a:br>
              <a:rPr lang="en-IN" dirty="0"/>
            </a:br>
            <a:endParaRPr lang="en-US" dirty="0"/>
          </a:p>
        </p:txBody>
      </p:sp>
    </p:spTree>
    <p:extLst>
      <p:ext uri="{BB962C8B-B14F-4D97-AF65-F5344CB8AC3E}">
        <p14:creationId xmlns:p14="http://schemas.microsoft.com/office/powerpoint/2010/main" val="1374376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C2C16E-1D81-F347-BFD7-75B89062254C}"/>
              </a:ext>
            </a:extLst>
          </p:cNvPr>
          <p:cNvSpPr/>
          <p:nvPr/>
        </p:nvSpPr>
        <p:spPr>
          <a:xfrm>
            <a:off x="243840" y="284480"/>
            <a:ext cx="11765280" cy="2985433"/>
          </a:xfrm>
          <a:prstGeom prst="rect">
            <a:avLst/>
          </a:prstGeom>
        </p:spPr>
        <p:txBody>
          <a:bodyPr wrap="square">
            <a:spAutoFit/>
          </a:bodyPr>
          <a:lstStyle/>
          <a:p>
            <a:r>
              <a:rPr lang="en-IN" sz="2400" b="1" dirty="0">
                <a:solidFill>
                  <a:schemeClr val="accent1">
                    <a:lumMod val="50000"/>
                  </a:schemeClr>
                </a:solidFill>
                <a:latin typeface="source-serif-pro"/>
              </a:rPr>
              <a:t>Flattening Layer: </a:t>
            </a:r>
          </a:p>
          <a:p>
            <a:endParaRPr lang="en-IN" sz="2400" b="1" dirty="0">
              <a:solidFill>
                <a:schemeClr val="accent1">
                  <a:lumMod val="50000"/>
                </a:schemeClr>
              </a:solidFill>
              <a:latin typeface="source-serif-pro"/>
            </a:endParaRPr>
          </a:p>
          <a:p>
            <a:r>
              <a:rPr lang="en-IN" sz="2000" dirty="0">
                <a:solidFill>
                  <a:srgbClr val="292929"/>
                </a:solidFill>
                <a:latin typeface="source-serif-pro"/>
              </a:rPr>
              <a:t>Flattening Layer is added after the stack of convolutional layers and pooling layers. </a:t>
            </a:r>
          </a:p>
          <a:p>
            <a:endParaRPr lang="en-IN" sz="2000" dirty="0">
              <a:solidFill>
                <a:srgbClr val="292929"/>
              </a:solidFill>
              <a:latin typeface="source-serif-pro"/>
            </a:endParaRPr>
          </a:p>
          <a:p>
            <a:r>
              <a:rPr lang="en-IN" sz="2000" dirty="0">
                <a:solidFill>
                  <a:srgbClr val="292929"/>
                </a:solidFill>
                <a:latin typeface="source-serif-pro"/>
              </a:rPr>
              <a:t>Flattening layer converts the 3d image vector into 1d. </a:t>
            </a:r>
          </a:p>
          <a:p>
            <a:endParaRPr lang="en-IN" sz="2000" dirty="0">
              <a:solidFill>
                <a:srgbClr val="292929"/>
              </a:solidFill>
              <a:latin typeface="source-serif-pro"/>
            </a:endParaRPr>
          </a:p>
          <a:p>
            <a:r>
              <a:rPr lang="en-IN" sz="2000" dirty="0">
                <a:solidFill>
                  <a:srgbClr val="292929"/>
                </a:solidFill>
                <a:latin typeface="source-serif-pro"/>
              </a:rPr>
              <a:t>Because after the stack of layers, mentioned before, a final fully connected Dense layer is added. </a:t>
            </a:r>
          </a:p>
          <a:p>
            <a:endParaRPr lang="en-IN" sz="2000" dirty="0">
              <a:solidFill>
                <a:srgbClr val="292929"/>
              </a:solidFill>
              <a:latin typeface="source-serif-pro"/>
            </a:endParaRPr>
          </a:p>
          <a:p>
            <a:r>
              <a:rPr lang="en-IN" sz="2000" dirty="0">
                <a:solidFill>
                  <a:srgbClr val="292929"/>
                </a:solidFill>
                <a:latin typeface="source-serif-pro"/>
              </a:rPr>
              <a:t>Now the Dense layer requires the data to be passed in 1dimension, so flattening layer is quint essential.</a:t>
            </a:r>
            <a:endParaRPr lang="en-US" sz="2000" dirty="0"/>
          </a:p>
        </p:txBody>
      </p:sp>
      <p:pic>
        <p:nvPicPr>
          <p:cNvPr id="3" name="Picture 2">
            <a:extLst>
              <a:ext uri="{FF2B5EF4-FFF2-40B4-BE49-F238E27FC236}">
                <a16:creationId xmlns:a16="http://schemas.microsoft.com/office/drawing/2014/main" id="{29EB93BC-DB7C-7442-AF99-FF4119E11672}"/>
              </a:ext>
            </a:extLst>
          </p:cNvPr>
          <p:cNvPicPr>
            <a:picLocks noChangeAspect="1"/>
          </p:cNvPicPr>
          <p:nvPr/>
        </p:nvPicPr>
        <p:blipFill>
          <a:blip r:embed="rId2"/>
          <a:stretch>
            <a:fillRect/>
          </a:stretch>
        </p:blipFill>
        <p:spPr>
          <a:xfrm>
            <a:off x="2919046" y="3269913"/>
            <a:ext cx="6853604" cy="3356752"/>
          </a:xfrm>
          <a:prstGeom prst="rect">
            <a:avLst/>
          </a:prstGeom>
        </p:spPr>
      </p:pic>
    </p:spTree>
    <p:extLst>
      <p:ext uri="{BB962C8B-B14F-4D97-AF65-F5344CB8AC3E}">
        <p14:creationId xmlns:p14="http://schemas.microsoft.com/office/powerpoint/2010/main" val="3904830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155CD3-54B6-F648-AF4C-7E5D129B5162}"/>
              </a:ext>
            </a:extLst>
          </p:cNvPr>
          <p:cNvSpPr/>
          <p:nvPr/>
        </p:nvSpPr>
        <p:spPr>
          <a:xfrm>
            <a:off x="589280" y="568960"/>
            <a:ext cx="10464800" cy="5262979"/>
          </a:xfrm>
          <a:prstGeom prst="rect">
            <a:avLst/>
          </a:prstGeom>
        </p:spPr>
        <p:txBody>
          <a:bodyPr wrap="square">
            <a:spAutoFit/>
          </a:bodyPr>
          <a:lstStyle/>
          <a:p>
            <a:r>
              <a:rPr lang="en-IN" sz="2400" dirty="0">
                <a:solidFill>
                  <a:srgbClr val="292929"/>
                </a:solidFill>
                <a:latin typeface="source-serif-pro"/>
              </a:rPr>
              <a:t>After flattening layer, there is a Dense layer. </a:t>
            </a:r>
          </a:p>
          <a:p>
            <a:endParaRPr lang="en-IN" sz="2400" dirty="0">
              <a:solidFill>
                <a:srgbClr val="292929"/>
              </a:solidFill>
              <a:latin typeface="source-serif-pro"/>
            </a:endParaRPr>
          </a:p>
          <a:p>
            <a:r>
              <a:rPr lang="en-IN" sz="2400" dirty="0">
                <a:solidFill>
                  <a:srgbClr val="292929"/>
                </a:solidFill>
                <a:latin typeface="source-serif-pro"/>
              </a:rPr>
              <a:t>Dense layer is a fully connected layer and feeds all output from the previous functioning to all the neurons. </a:t>
            </a:r>
          </a:p>
          <a:p>
            <a:endParaRPr lang="en-IN" sz="2400" dirty="0">
              <a:solidFill>
                <a:srgbClr val="292929"/>
              </a:solidFill>
              <a:latin typeface="source-serif-pro"/>
            </a:endParaRPr>
          </a:p>
          <a:p>
            <a:r>
              <a:rPr lang="en-IN" sz="2400" dirty="0">
                <a:solidFill>
                  <a:srgbClr val="292929"/>
                </a:solidFill>
                <a:latin typeface="source-serif-pro"/>
              </a:rPr>
              <a:t>Dense layer has a weight W, a bias of B and the activation which is passed to each element. Speaking in a lucid way, </a:t>
            </a:r>
            <a:r>
              <a:rPr lang="en-IN" sz="2400" i="1" dirty="0">
                <a:solidFill>
                  <a:srgbClr val="292929"/>
                </a:solidFill>
                <a:latin typeface="source-serif-pro"/>
              </a:rPr>
              <a:t>it connects all the dots.</a:t>
            </a:r>
            <a:r>
              <a:rPr lang="en-IN" sz="2400" dirty="0">
                <a:solidFill>
                  <a:srgbClr val="292929"/>
                </a:solidFill>
                <a:latin typeface="source-serif-pro"/>
              </a:rPr>
              <a:t> </a:t>
            </a:r>
          </a:p>
          <a:p>
            <a:endParaRPr lang="en-IN" sz="2400" dirty="0">
              <a:solidFill>
                <a:srgbClr val="292929"/>
              </a:solidFill>
              <a:latin typeface="source-serif-pro"/>
            </a:endParaRPr>
          </a:p>
          <a:p>
            <a:r>
              <a:rPr lang="en-IN" sz="2400" dirty="0">
                <a:solidFill>
                  <a:srgbClr val="292929"/>
                </a:solidFill>
                <a:latin typeface="source-serif-pro"/>
              </a:rPr>
              <a:t>This layer uses all the features extracted before and does the work of training the model. </a:t>
            </a:r>
          </a:p>
          <a:p>
            <a:endParaRPr lang="en-IN" sz="2400" dirty="0">
              <a:solidFill>
                <a:srgbClr val="292929"/>
              </a:solidFill>
              <a:latin typeface="source-serif-pro"/>
            </a:endParaRPr>
          </a:p>
          <a:p>
            <a:r>
              <a:rPr lang="en-IN" sz="2400" dirty="0">
                <a:solidFill>
                  <a:srgbClr val="292929"/>
                </a:solidFill>
                <a:latin typeface="source-serif-pro"/>
              </a:rPr>
              <a:t>The units mentioned shows the number of neurons the model is going to use.</a:t>
            </a:r>
          </a:p>
          <a:p>
            <a:br>
              <a:rPr lang="en-IN" sz="2400" dirty="0"/>
            </a:br>
            <a:endParaRPr lang="en-US" sz="2400" dirty="0"/>
          </a:p>
        </p:txBody>
      </p:sp>
    </p:spTree>
    <p:extLst>
      <p:ext uri="{BB962C8B-B14F-4D97-AF65-F5344CB8AC3E}">
        <p14:creationId xmlns:p14="http://schemas.microsoft.com/office/powerpoint/2010/main" val="56352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22B3B-9349-2343-B799-1E724F18BD54}"/>
              </a:ext>
            </a:extLst>
          </p:cNvPr>
          <p:cNvPicPr>
            <a:picLocks noChangeAspect="1"/>
          </p:cNvPicPr>
          <p:nvPr/>
        </p:nvPicPr>
        <p:blipFill>
          <a:blip r:embed="rId2"/>
          <a:stretch>
            <a:fillRect/>
          </a:stretch>
        </p:blipFill>
        <p:spPr>
          <a:xfrm>
            <a:off x="5757863" y="3861402"/>
            <a:ext cx="5349874" cy="2693385"/>
          </a:xfrm>
          <a:prstGeom prst="rect">
            <a:avLst/>
          </a:prstGeom>
        </p:spPr>
      </p:pic>
      <p:sp>
        <p:nvSpPr>
          <p:cNvPr id="5" name="Rectangle 4">
            <a:extLst>
              <a:ext uri="{FF2B5EF4-FFF2-40B4-BE49-F238E27FC236}">
                <a16:creationId xmlns:a16="http://schemas.microsoft.com/office/drawing/2014/main" id="{122B2C47-ACB1-D04D-AB93-186962235D07}"/>
              </a:ext>
            </a:extLst>
          </p:cNvPr>
          <p:cNvSpPr/>
          <p:nvPr/>
        </p:nvSpPr>
        <p:spPr>
          <a:xfrm>
            <a:off x="514349" y="200025"/>
            <a:ext cx="11515725" cy="2062103"/>
          </a:xfrm>
          <a:prstGeom prst="rect">
            <a:avLst/>
          </a:prstGeom>
        </p:spPr>
        <p:txBody>
          <a:bodyPr wrap="square">
            <a:spAutoFit/>
          </a:bodyPr>
          <a:lstStyle/>
          <a:p>
            <a:pPr algn="just"/>
            <a:r>
              <a:rPr lang="en-IN" sz="2400" b="1" dirty="0">
                <a:solidFill>
                  <a:schemeClr val="accent1">
                    <a:lumMod val="50000"/>
                  </a:schemeClr>
                </a:solidFill>
                <a:latin typeface="erdana"/>
              </a:rPr>
              <a:t>Fully Connected Layer:</a:t>
            </a:r>
          </a:p>
          <a:p>
            <a:pPr algn="just"/>
            <a:endParaRPr lang="en-IN" sz="2400" b="1" dirty="0">
              <a:solidFill>
                <a:schemeClr val="accent1">
                  <a:lumMod val="50000"/>
                </a:schemeClr>
              </a:solidFill>
              <a:latin typeface="erdana"/>
            </a:endParaRPr>
          </a:p>
          <a:p>
            <a:pPr algn="just"/>
            <a:r>
              <a:rPr lang="en-IN" sz="2000" b="1" dirty="0">
                <a:solidFill>
                  <a:srgbClr val="333333"/>
                </a:solidFill>
                <a:latin typeface="inter-regular"/>
              </a:rPr>
              <a:t>The fully connected layer is a</a:t>
            </a:r>
            <a:r>
              <a:rPr lang="en-IN" sz="2000" dirty="0">
                <a:solidFill>
                  <a:srgbClr val="333333"/>
                </a:solidFill>
                <a:latin typeface="inter-regular"/>
              </a:rPr>
              <a:t> layer in which the input from the other layers will be flattened into a vector and sent. </a:t>
            </a:r>
          </a:p>
          <a:p>
            <a:pPr algn="just"/>
            <a:endParaRPr lang="en-IN" sz="2000" dirty="0">
              <a:solidFill>
                <a:srgbClr val="333333"/>
              </a:solidFill>
              <a:latin typeface="inter-regular"/>
            </a:endParaRPr>
          </a:p>
          <a:p>
            <a:pPr algn="just"/>
            <a:r>
              <a:rPr lang="en-IN" sz="2000" dirty="0">
                <a:solidFill>
                  <a:srgbClr val="333333"/>
                </a:solidFill>
                <a:latin typeface="inter-regular"/>
              </a:rPr>
              <a:t>It will transform the output into the desired number of classes by the network.</a:t>
            </a:r>
            <a:endParaRPr lang="en-IN" sz="2000" b="0" i="0" dirty="0">
              <a:solidFill>
                <a:srgbClr val="333333"/>
              </a:solidFill>
              <a:effectLst/>
              <a:latin typeface="inter-regular"/>
            </a:endParaRPr>
          </a:p>
        </p:txBody>
      </p:sp>
      <p:sp>
        <p:nvSpPr>
          <p:cNvPr id="6" name="Rectangle 5">
            <a:extLst>
              <a:ext uri="{FF2B5EF4-FFF2-40B4-BE49-F238E27FC236}">
                <a16:creationId xmlns:a16="http://schemas.microsoft.com/office/drawing/2014/main" id="{97E9AA7E-7E91-6841-96C0-35C1332C5317}"/>
              </a:ext>
            </a:extLst>
          </p:cNvPr>
          <p:cNvSpPr/>
          <p:nvPr/>
        </p:nvSpPr>
        <p:spPr>
          <a:xfrm>
            <a:off x="671513" y="2571750"/>
            <a:ext cx="11358561" cy="1200329"/>
          </a:xfrm>
          <a:prstGeom prst="rect">
            <a:avLst/>
          </a:prstGeom>
        </p:spPr>
        <p:txBody>
          <a:bodyPr wrap="square">
            <a:spAutoFit/>
          </a:bodyPr>
          <a:lstStyle/>
          <a:p>
            <a:r>
              <a:rPr lang="en-IN" dirty="0">
                <a:solidFill>
                  <a:srgbClr val="333333"/>
                </a:solidFill>
                <a:latin typeface="inter-regular"/>
              </a:rPr>
              <a:t>The feature map matrix will be converted into the vector such as </a:t>
            </a:r>
            <a:r>
              <a:rPr lang="en-IN" b="1" dirty="0">
                <a:solidFill>
                  <a:srgbClr val="333333"/>
                </a:solidFill>
                <a:latin typeface="inter-bold"/>
              </a:rPr>
              <a:t>x1, x2, x3... </a:t>
            </a:r>
            <a:r>
              <a:rPr lang="en-IN" b="1" dirty="0" err="1">
                <a:solidFill>
                  <a:srgbClr val="333333"/>
                </a:solidFill>
                <a:latin typeface="inter-bold"/>
              </a:rPr>
              <a:t>xn</a:t>
            </a:r>
            <a:r>
              <a:rPr lang="en-IN" dirty="0">
                <a:solidFill>
                  <a:srgbClr val="333333"/>
                </a:solidFill>
                <a:latin typeface="inter-regular"/>
              </a:rPr>
              <a:t> with the help of fully connected layers. </a:t>
            </a:r>
          </a:p>
          <a:p>
            <a:endParaRPr lang="en-IN" dirty="0">
              <a:solidFill>
                <a:srgbClr val="333333"/>
              </a:solidFill>
              <a:latin typeface="inter-regular"/>
            </a:endParaRPr>
          </a:p>
          <a:p>
            <a:r>
              <a:rPr lang="en-IN" dirty="0">
                <a:solidFill>
                  <a:srgbClr val="333333"/>
                </a:solidFill>
                <a:latin typeface="inter-regular"/>
              </a:rPr>
              <a:t>Combine features to create a model and apply the activation function such as </a:t>
            </a:r>
            <a:r>
              <a:rPr lang="en-IN" b="1" dirty="0" err="1">
                <a:solidFill>
                  <a:srgbClr val="333333"/>
                </a:solidFill>
                <a:latin typeface="inter-bold"/>
              </a:rPr>
              <a:t>softmax</a:t>
            </a:r>
            <a:r>
              <a:rPr lang="en-IN" dirty="0">
                <a:solidFill>
                  <a:srgbClr val="333333"/>
                </a:solidFill>
                <a:latin typeface="inter-regular"/>
              </a:rPr>
              <a:t> or </a:t>
            </a:r>
            <a:r>
              <a:rPr lang="en-IN" b="1" dirty="0">
                <a:solidFill>
                  <a:srgbClr val="333333"/>
                </a:solidFill>
                <a:latin typeface="inter-bold"/>
              </a:rPr>
              <a:t>sigmoid</a:t>
            </a:r>
            <a:r>
              <a:rPr lang="en-IN" dirty="0">
                <a:solidFill>
                  <a:srgbClr val="333333"/>
                </a:solidFill>
                <a:latin typeface="inter-regular"/>
              </a:rPr>
              <a:t> to classify the outputs as a car, dog, truck, etc.</a:t>
            </a:r>
            <a:endParaRPr lang="en-US" dirty="0"/>
          </a:p>
        </p:txBody>
      </p:sp>
    </p:spTree>
    <p:extLst>
      <p:ext uri="{BB962C8B-B14F-4D97-AF65-F5344CB8AC3E}">
        <p14:creationId xmlns:p14="http://schemas.microsoft.com/office/powerpoint/2010/main" val="146435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9D0413-4FA7-044C-858B-E43D75DFEEB3}"/>
              </a:ext>
            </a:extLst>
          </p:cNvPr>
          <p:cNvSpPr/>
          <p:nvPr/>
        </p:nvSpPr>
        <p:spPr>
          <a:xfrm>
            <a:off x="300038" y="442914"/>
            <a:ext cx="11601449" cy="4524315"/>
          </a:xfrm>
          <a:prstGeom prst="rect">
            <a:avLst/>
          </a:prstGeom>
        </p:spPr>
        <p:txBody>
          <a:bodyPr wrap="square">
            <a:spAutoFit/>
          </a:bodyPr>
          <a:lstStyle/>
          <a:p>
            <a:r>
              <a:rPr lang="en-IN" sz="2400" b="1" i="0" dirty="0">
                <a:solidFill>
                  <a:srgbClr val="333333"/>
                </a:solidFill>
                <a:effectLst/>
                <a:latin typeface="inter-bold"/>
              </a:rPr>
              <a:t>Applications of Convolutional Neural Network</a:t>
            </a:r>
            <a:r>
              <a:rPr lang="en-IN" sz="2400" dirty="0">
                <a:solidFill>
                  <a:srgbClr val="333333"/>
                </a:solidFill>
                <a:latin typeface="inter-regular"/>
              </a:rPr>
              <a:t>:</a:t>
            </a:r>
          </a:p>
          <a:p>
            <a:endParaRPr lang="en-IN" sz="2400" b="0" i="0" dirty="0">
              <a:solidFill>
                <a:srgbClr val="333333"/>
              </a:solidFill>
              <a:effectLst/>
              <a:latin typeface="inter-regular"/>
            </a:endParaRPr>
          </a:p>
          <a:p>
            <a:r>
              <a:rPr lang="en-IN" sz="2400" b="0" i="0" dirty="0">
                <a:solidFill>
                  <a:srgbClr val="333333"/>
                </a:solidFill>
                <a:effectLst/>
                <a:latin typeface="inter-regular"/>
              </a:rPr>
              <a:t>                                                              Scene labelling</a:t>
            </a:r>
          </a:p>
          <a:p>
            <a:r>
              <a:rPr lang="en-IN" sz="2400" dirty="0">
                <a:solidFill>
                  <a:srgbClr val="333333"/>
                </a:solidFill>
                <a:latin typeface="inter-regular"/>
              </a:rPr>
              <a:t>                                                              O</a:t>
            </a:r>
            <a:r>
              <a:rPr lang="en-IN" sz="2400" b="0" i="0" dirty="0">
                <a:solidFill>
                  <a:srgbClr val="333333"/>
                </a:solidFill>
                <a:effectLst/>
                <a:latin typeface="inter-regular"/>
              </a:rPr>
              <a:t>bjects detections </a:t>
            </a:r>
            <a:endParaRPr lang="en-IN" sz="2400" dirty="0">
              <a:solidFill>
                <a:srgbClr val="333333"/>
              </a:solidFill>
              <a:latin typeface="inter-regular"/>
            </a:endParaRPr>
          </a:p>
          <a:p>
            <a:r>
              <a:rPr lang="en-IN" sz="2400" dirty="0">
                <a:solidFill>
                  <a:srgbClr val="333333"/>
                </a:solidFill>
                <a:latin typeface="inter-regular"/>
              </a:rPr>
              <a:t>                                                              F</a:t>
            </a:r>
            <a:r>
              <a:rPr lang="en-IN" sz="2400" b="0" i="0" dirty="0">
                <a:solidFill>
                  <a:srgbClr val="333333"/>
                </a:solidFill>
                <a:effectLst/>
                <a:latin typeface="inter-regular"/>
              </a:rPr>
              <a:t>ace recognition</a:t>
            </a:r>
          </a:p>
          <a:p>
            <a:r>
              <a:rPr lang="en-IN" sz="2400" dirty="0">
                <a:solidFill>
                  <a:srgbClr val="333333"/>
                </a:solidFill>
                <a:latin typeface="inter-regular"/>
              </a:rPr>
              <a:t>                                                              Medical Imaging</a:t>
            </a:r>
          </a:p>
          <a:p>
            <a:r>
              <a:rPr lang="en-IN" sz="2400" b="0" i="0" dirty="0">
                <a:solidFill>
                  <a:srgbClr val="333333"/>
                </a:solidFill>
                <a:effectLst/>
                <a:latin typeface="inter-regular"/>
              </a:rPr>
              <a:t>                                                              Document Analysis</a:t>
            </a:r>
          </a:p>
          <a:p>
            <a:r>
              <a:rPr lang="en-IN" sz="2400" dirty="0">
                <a:solidFill>
                  <a:srgbClr val="333333"/>
                </a:solidFill>
                <a:latin typeface="inter-regular"/>
              </a:rPr>
              <a:t>                                                              Autonomous Driving</a:t>
            </a:r>
          </a:p>
          <a:p>
            <a:r>
              <a:rPr lang="en-IN" sz="2400" b="0" i="0" dirty="0">
                <a:solidFill>
                  <a:srgbClr val="333333"/>
                </a:solidFill>
                <a:effectLst/>
                <a:latin typeface="inter-regular"/>
              </a:rPr>
              <a:t>                                                              Biometric Authentication</a:t>
            </a:r>
          </a:p>
          <a:p>
            <a:r>
              <a:rPr lang="en-IN" sz="2400" b="0" i="0" dirty="0">
                <a:solidFill>
                  <a:srgbClr val="333333"/>
                </a:solidFill>
                <a:effectLst/>
                <a:latin typeface="inter-regular"/>
              </a:rPr>
              <a:t> </a:t>
            </a:r>
          </a:p>
          <a:p>
            <a:endParaRPr lang="en-IN" sz="2400" dirty="0">
              <a:solidFill>
                <a:srgbClr val="333333"/>
              </a:solidFill>
              <a:latin typeface="inter-regular"/>
            </a:endParaRPr>
          </a:p>
          <a:p>
            <a:endParaRPr lang="en-US" sz="2400" dirty="0"/>
          </a:p>
        </p:txBody>
      </p:sp>
    </p:spTree>
    <p:extLst>
      <p:ext uri="{BB962C8B-B14F-4D97-AF65-F5344CB8AC3E}">
        <p14:creationId xmlns:p14="http://schemas.microsoft.com/office/powerpoint/2010/main" val="9702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30E50-8CFF-C64B-9703-E4E97EBA1117}"/>
              </a:ext>
            </a:extLst>
          </p:cNvPr>
          <p:cNvSpPr/>
          <p:nvPr/>
        </p:nvSpPr>
        <p:spPr>
          <a:xfrm>
            <a:off x="711200" y="406400"/>
            <a:ext cx="11094720" cy="4154984"/>
          </a:xfrm>
          <a:prstGeom prst="rect">
            <a:avLst/>
          </a:prstGeom>
        </p:spPr>
        <p:txBody>
          <a:bodyPr wrap="square">
            <a:spAutoFit/>
          </a:bodyPr>
          <a:lstStyle/>
          <a:p>
            <a:r>
              <a:rPr lang="en-IN" sz="2400" dirty="0">
                <a:solidFill>
                  <a:srgbClr val="292929"/>
                </a:solidFill>
                <a:latin typeface="source-serif-pro"/>
              </a:rPr>
              <a:t>Now to prevent overfitting, a dropout layer is added. </a:t>
            </a:r>
          </a:p>
          <a:p>
            <a:endParaRPr lang="en-IN" sz="2400" dirty="0">
              <a:solidFill>
                <a:srgbClr val="292929"/>
              </a:solidFill>
              <a:latin typeface="source-serif-pro"/>
            </a:endParaRPr>
          </a:p>
          <a:p>
            <a:r>
              <a:rPr lang="en-IN" sz="2400" dirty="0">
                <a:solidFill>
                  <a:srgbClr val="292929"/>
                </a:solidFill>
                <a:latin typeface="source-serif-pro"/>
              </a:rPr>
              <a:t>During training of data, some neurons are disabled randomly. </a:t>
            </a:r>
          </a:p>
          <a:p>
            <a:endParaRPr lang="en-IN" sz="2400" dirty="0">
              <a:solidFill>
                <a:srgbClr val="292929"/>
              </a:solidFill>
              <a:latin typeface="source-serif-pro"/>
            </a:endParaRPr>
          </a:p>
          <a:p>
            <a:r>
              <a:rPr lang="en-IN" sz="2400" dirty="0">
                <a:solidFill>
                  <a:srgbClr val="292929"/>
                </a:solidFill>
                <a:latin typeface="source-serif-pro"/>
              </a:rPr>
              <a:t>The value passed to neurons mean what fraction of neuron one wants to drop during an iteration. </a:t>
            </a:r>
          </a:p>
          <a:p>
            <a:endParaRPr lang="en-IN" sz="2400" dirty="0">
              <a:solidFill>
                <a:srgbClr val="292929"/>
              </a:solidFill>
              <a:latin typeface="source-serif-pro"/>
            </a:endParaRPr>
          </a:p>
          <a:p>
            <a:r>
              <a:rPr lang="en-IN" sz="2400" dirty="0">
                <a:solidFill>
                  <a:srgbClr val="292929"/>
                </a:solidFill>
                <a:latin typeface="source-serif-pro"/>
              </a:rPr>
              <a:t>Thus after training, the neurons are not affected highly by the weights of other neurons. As a result of which the the model can generalize better.</a:t>
            </a:r>
          </a:p>
          <a:p>
            <a:br>
              <a:rPr lang="en-IN" sz="2400" dirty="0"/>
            </a:br>
            <a:endParaRPr lang="en-IN" sz="2400" dirty="0">
              <a:effectLst/>
            </a:endParaRPr>
          </a:p>
        </p:txBody>
      </p:sp>
    </p:spTree>
    <p:extLst>
      <p:ext uri="{BB962C8B-B14F-4D97-AF65-F5344CB8AC3E}">
        <p14:creationId xmlns:p14="http://schemas.microsoft.com/office/powerpoint/2010/main" val="47289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66BAD8-DD65-3A48-9893-F47E882A8D49}"/>
              </a:ext>
            </a:extLst>
          </p:cNvPr>
          <p:cNvSpPr/>
          <p:nvPr/>
        </p:nvSpPr>
        <p:spPr>
          <a:xfrm>
            <a:off x="742950" y="300039"/>
            <a:ext cx="11158538" cy="3785652"/>
          </a:xfrm>
          <a:prstGeom prst="rect">
            <a:avLst/>
          </a:prstGeom>
        </p:spPr>
        <p:txBody>
          <a:bodyPr wrap="square">
            <a:spAutoFit/>
          </a:bodyPr>
          <a:lstStyle/>
          <a:p>
            <a:r>
              <a:rPr lang="en-IN" sz="2400" b="1" u="sng" dirty="0">
                <a:solidFill>
                  <a:srgbClr val="000000"/>
                </a:solidFill>
                <a:latin typeface="roboto"/>
              </a:rPr>
              <a:t>LeNet-5</a:t>
            </a:r>
            <a:endParaRPr lang="en-IN" sz="2400" dirty="0">
              <a:solidFill>
                <a:srgbClr val="000000"/>
              </a:solidFill>
              <a:latin typeface="roboto"/>
            </a:endParaRPr>
          </a:p>
          <a:p>
            <a:r>
              <a:rPr lang="en-IN" dirty="0">
                <a:solidFill>
                  <a:srgbClr val="000000"/>
                </a:solidFill>
                <a:latin typeface="roboto"/>
              </a:rPr>
              <a:t> </a:t>
            </a:r>
          </a:p>
          <a:p>
            <a:r>
              <a:rPr lang="en-IN" sz="2000" dirty="0">
                <a:solidFill>
                  <a:srgbClr val="000000"/>
                </a:solidFill>
                <a:latin typeface="roboto"/>
              </a:rPr>
              <a:t>In 1989, Yann </a:t>
            </a:r>
            <a:r>
              <a:rPr lang="en-IN" sz="2000" dirty="0" err="1">
                <a:solidFill>
                  <a:srgbClr val="000000"/>
                </a:solidFill>
                <a:latin typeface="roboto"/>
              </a:rPr>
              <a:t>LeCun</a:t>
            </a:r>
            <a:r>
              <a:rPr lang="en-IN" sz="2000" dirty="0">
                <a:solidFill>
                  <a:srgbClr val="000000"/>
                </a:solidFill>
                <a:latin typeface="roboto"/>
              </a:rPr>
              <a:t> presented a convolutional neural network named </a:t>
            </a:r>
            <a:r>
              <a:rPr lang="en-IN" sz="2000" dirty="0" err="1">
                <a:solidFill>
                  <a:srgbClr val="000000"/>
                </a:solidFill>
                <a:latin typeface="roboto"/>
              </a:rPr>
              <a:t>LeNet</a:t>
            </a:r>
            <a:r>
              <a:rPr lang="en-IN" sz="2000" dirty="0">
                <a:solidFill>
                  <a:srgbClr val="000000"/>
                </a:solidFill>
                <a:latin typeface="roboto"/>
              </a:rPr>
              <a:t>. </a:t>
            </a:r>
          </a:p>
          <a:p>
            <a:endParaRPr lang="en-IN" sz="2000" dirty="0">
              <a:solidFill>
                <a:srgbClr val="000000"/>
              </a:solidFill>
              <a:latin typeface="roboto"/>
            </a:endParaRPr>
          </a:p>
          <a:p>
            <a:r>
              <a:rPr lang="en-IN" sz="2000" dirty="0" err="1">
                <a:solidFill>
                  <a:srgbClr val="000000"/>
                </a:solidFill>
                <a:latin typeface="roboto"/>
              </a:rPr>
              <a:t>LeNet</a:t>
            </a:r>
            <a:r>
              <a:rPr lang="en-IN" sz="2000" dirty="0">
                <a:solidFill>
                  <a:srgbClr val="000000"/>
                </a:solidFill>
                <a:latin typeface="roboto"/>
              </a:rPr>
              <a:t> refers to LeNet-5 and is a straightforward convolutional neural network. </a:t>
            </a:r>
          </a:p>
          <a:p>
            <a:r>
              <a:rPr lang="en-IN" sz="2000" dirty="0">
                <a:solidFill>
                  <a:srgbClr val="000000"/>
                </a:solidFill>
                <a:latin typeface="roboto"/>
              </a:rPr>
              <a:t> </a:t>
            </a:r>
          </a:p>
          <a:p>
            <a:r>
              <a:rPr lang="en-IN" sz="2000" dirty="0">
                <a:solidFill>
                  <a:srgbClr val="000000"/>
                </a:solidFill>
                <a:latin typeface="roboto"/>
              </a:rPr>
              <a:t>Convolutional neural networks are a form of feed-forward neural network whose artificial neurons will answer a locality of the encircling cells within the coverage vary and perform well in large-scale image processing.</a:t>
            </a:r>
          </a:p>
          <a:p>
            <a:r>
              <a:rPr lang="en-IN" sz="2000" dirty="0">
                <a:solidFill>
                  <a:srgbClr val="000000"/>
                </a:solidFill>
                <a:latin typeface="roboto"/>
              </a:rPr>
              <a:t> </a:t>
            </a:r>
          </a:p>
          <a:p>
            <a:r>
              <a:rPr lang="en-IN" sz="2000" dirty="0">
                <a:solidFill>
                  <a:srgbClr val="000000"/>
                </a:solidFill>
                <a:latin typeface="roboto"/>
              </a:rPr>
              <a:t>The LeNet-5 means the emergence of CNN and defines the fundamental elements of CNN. </a:t>
            </a:r>
          </a:p>
          <a:p>
            <a:endParaRPr lang="en-IN" dirty="0">
              <a:solidFill>
                <a:srgbClr val="000000"/>
              </a:solidFill>
              <a:latin typeface="roboto"/>
            </a:endParaRPr>
          </a:p>
        </p:txBody>
      </p:sp>
    </p:spTree>
    <p:extLst>
      <p:ext uri="{BB962C8B-B14F-4D97-AF65-F5344CB8AC3E}">
        <p14:creationId xmlns:p14="http://schemas.microsoft.com/office/powerpoint/2010/main" val="108223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4B6C47-22FD-ED49-BB15-B4F14A55DF02}"/>
              </a:ext>
            </a:extLst>
          </p:cNvPr>
          <p:cNvSpPr/>
          <p:nvPr/>
        </p:nvSpPr>
        <p:spPr>
          <a:xfrm>
            <a:off x="301213" y="311972"/>
            <a:ext cx="11618259" cy="3693319"/>
          </a:xfrm>
          <a:prstGeom prst="rect">
            <a:avLst/>
          </a:prstGeom>
        </p:spPr>
        <p:txBody>
          <a:bodyPr wrap="square">
            <a:spAutoFit/>
          </a:bodyPr>
          <a:lstStyle/>
          <a:p>
            <a:pPr fontAlgn="base"/>
            <a:r>
              <a:rPr lang="en-IN" dirty="0">
                <a:solidFill>
                  <a:srgbClr val="273239"/>
                </a:solidFill>
                <a:latin typeface="Nunito"/>
              </a:rPr>
              <a:t>In a regular Neural Network there are three types of layers:</a:t>
            </a:r>
          </a:p>
          <a:p>
            <a:pPr fontAlgn="base"/>
            <a:endParaRPr lang="en-IN" dirty="0">
              <a:solidFill>
                <a:srgbClr val="273239"/>
              </a:solidFill>
              <a:latin typeface="Nunito"/>
            </a:endParaRPr>
          </a:p>
          <a:p>
            <a:pPr fontAlgn="base">
              <a:buFont typeface="+mj-lt"/>
              <a:buAutoNum type="arabicPeriod"/>
            </a:pPr>
            <a:r>
              <a:rPr lang="en-IN" b="1" dirty="0">
                <a:solidFill>
                  <a:srgbClr val="273239"/>
                </a:solidFill>
                <a:latin typeface="Nunito"/>
              </a:rPr>
              <a:t>Input Layers:</a:t>
            </a:r>
            <a:r>
              <a:rPr lang="en-IN" dirty="0">
                <a:solidFill>
                  <a:srgbClr val="273239"/>
                </a:solidFill>
                <a:latin typeface="Nunito"/>
              </a:rPr>
              <a:t> It’s the layer in which we give input to our model. The number of neurons in this layer is equal to the total number of features in our data (number of pixels in the case of an image).</a:t>
            </a:r>
          </a:p>
          <a:p>
            <a:pPr fontAlgn="base">
              <a:buFont typeface="+mj-lt"/>
              <a:buAutoNum type="arabicPeriod"/>
            </a:pPr>
            <a:endParaRPr lang="en-IN" dirty="0">
              <a:solidFill>
                <a:srgbClr val="273239"/>
              </a:solidFill>
              <a:latin typeface="Nunito"/>
            </a:endParaRPr>
          </a:p>
          <a:p>
            <a:pPr fontAlgn="base">
              <a:buFont typeface="+mj-lt"/>
              <a:buAutoNum type="arabicPeriod" startAt="2"/>
            </a:pPr>
            <a:r>
              <a:rPr lang="en-IN" b="1" dirty="0">
                <a:solidFill>
                  <a:srgbClr val="273239"/>
                </a:solidFill>
                <a:latin typeface="Nunito"/>
              </a:rPr>
              <a:t>Hidden Layer:</a:t>
            </a:r>
            <a:r>
              <a:rPr lang="en-IN" dirty="0">
                <a:solidFill>
                  <a:srgbClr val="273239"/>
                </a:solidFill>
                <a:latin typeface="Nunito"/>
              </a:rPr>
              <a:t> The input from the Input layer is then fed into the hidden layer. There can be many hidden layers depending on our model and data size. Each hidden layer can have different numbers of neurons which are generally greater than the number of features. The output from each layer is computed by matrix multiplication of the output of the previous layer with learnable weights of that layer and then by the addition of learnable biases followed by activation function which makes the network nonlinear.</a:t>
            </a:r>
          </a:p>
          <a:p>
            <a:pPr fontAlgn="base">
              <a:buFont typeface="+mj-lt"/>
              <a:buAutoNum type="arabicPeriod" startAt="2"/>
            </a:pPr>
            <a:endParaRPr lang="en-IN" dirty="0">
              <a:solidFill>
                <a:srgbClr val="273239"/>
              </a:solidFill>
              <a:latin typeface="Nunito"/>
            </a:endParaRPr>
          </a:p>
          <a:p>
            <a:pPr fontAlgn="base">
              <a:buFont typeface="+mj-lt"/>
              <a:buAutoNum type="arabicPeriod" startAt="3"/>
            </a:pPr>
            <a:r>
              <a:rPr lang="en-IN" b="1" dirty="0">
                <a:solidFill>
                  <a:srgbClr val="273239"/>
                </a:solidFill>
                <a:latin typeface="Nunito"/>
              </a:rPr>
              <a:t>Output Layer:</a:t>
            </a:r>
            <a:r>
              <a:rPr lang="en-IN" dirty="0">
                <a:solidFill>
                  <a:srgbClr val="273239"/>
                </a:solidFill>
                <a:latin typeface="Nunito"/>
              </a:rPr>
              <a:t> The output from the hidden layer is then fed into a logistic function like sigmoid or </a:t>
            </a:r>
            <a:r>
              <a:rPr lang="en-IN" dirty="0" err="1">
                <a:solidFill>
                  <a:srgbClr val="273239"/>
                </a:solidFill>
                <a:latin typeface="Nunito"/>
              </a:rPr>
              <a:t>softmax</a:t>
            </a:r>
            <a:r>
              <a:rPr lang="en-IN" dirty="0">
                <a:solidFill>
                  <a:srgbClr val="273239"/>
                </a:solidFill>
                <a:latin typeface="Nunito"/>
              </a:rPr>
              <a:t> which converts the output of each class into the probability score of each class.</a:t>
            </a:r>
          </a:p>
        </p:txBody>
      </p:sp>
    </p:spTree>
    <p:extLst>
      <p:ext uri="{BB962C8B-B14F-4D97-AF65-F5344CB8AC3E}">
        <p14:creationId xmlns:p14="http://schemas.microsoft.com/office/powerpoint/2010/main" val="23715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8AED9-3C63-154D-AAA1-A5BEBA2ED269}"/>
              </a:ext>
            </a:extLst>
          </p:cNvPr>
          <p:cNvSpPr/>
          <p:nvPr/>
        </p:nvSpPr>
        <p:spPr>
          <a:xfrm>
            <a:off x="314325" y="357188"/>
            <a:ext cx="11515725" cy="4431983"/>
          </a:xfrm>
          <a:prstGeom prst="rect">
            <a:avLst/>
          </a:prstGeom>
        </p:spPr>
        <p:txBody>
          <a:bodyPr wrap="square">
            <a:spAutoFit/>
          </a:bodyPr>
          <a:lstStyle/>
          <a:p>
            <a:r>
              <a:rPr lang="en-IN" sz="2400" b="1" u="sng" dirty="0">
                <a:solidFill>
                  <a:srgbClr val="000000"/>
                </a:solidFill>
                <a:latin typeface="roboto"/>
              </a:rPr>
              <a:t>Features of LeNet-5</a:t>
            </a:r>
            <a:endParaRPr lang="en-IN" sz="2400" dirty="0">
              <a:solidFill>
                <a:srgbClr val="000000"/>
              </a:solidFill>
              <a:latin typeface="roboto"/>
            </a:endParaRPr>
          </a:p>
          <a:p>
            <a:r>
              <a:rPr lang="en-IN" dirty="0">
                <a:solidFill>
                  <a:srgbClr val="000000"/>
                </a:solidFill>
                <a:latin typeface="roboto"/>
              </a:rPr>
              <a:t> </a:t>
            </a:r>
          </a:p>
          <a:p>
            <a:pPr>
              <a:buFont typeface="Arial" panose="020B0604020202020204" pitchFamily="34" charset="0"/>
              <a:buChar char="•"/>
            </a:pPr>
            <a:r>
              <a:rPr lang="en-IN" sz="2000" dirty="0">
                <a:solidFill>
                  <a:srgbClr val="000000"/>
                </a:solidFill>
                <a:latin typeface="roboto"/>
              </a:rPr>
              <a:t>Every convolutional layer includes three parts: convolution, pooling, and nonlinear activation functions</a:t>
            </a:r>
          </a:p>
          <a:p>
            <a:pPr>
              <a:buFont typeface="Arial" panose="020B0604020202020204" pitchFamily="34" charset="0"/>
              <a:buChar char="•"/>
            </a:pPr>
            <a:endParaRPr lang="en-IN" sz="2000" dirty="0">
              <a:solidFill>
                <a:srgbClr val="000000"/>
              </a:solidFill>
              <a:latin typeface="roboto"/>
            </a:endParaRPr>
          </a:p>
          <a:p>
            <a:pPr>
              <a:buFont typeface="Arial" panose="020B0604020202020204" pitchFamily="34" charset="0"/>
              <a:buChar char="•"/>
            </a:pPr>
            <a:r>
              <a:rPr lang="en-IN" sz="2000" dirty="0">
                <a:solidFill>
                  <a:srgbClr val="000000"/>
                </a:solidFill>
                <a:latin typeface="roboto"/>
              </a:rPr>
              <a:t>Using convolution to extract spatial features (Convolution was called receptive fields originally)</a:t>
            </a:r>
          </a:p>
          <a:p>
            <a:pPr>
              <a:buFont typeface="Arial" panose="020B0604020202020204" pitchFamily="34" charset="0"/>
              <a:buChar char="•"/>
            </a:pPr>
            <a:endParaRPr lang="en-IN" sz="2000" dirty="0">
              <a:solidFill>
                <a:srgbClr val="000000"/>
              </a:solidFill>
              <a:latin typeface="roboto"/>
            </a:endParaRPr>
          </a:p>
          <a:p>
            <a:pPr>
              <a:buFont typeface="Arial" panose="020B0604020202020204" pitchFamily="34" charset="0"/>
              <a:buChar char="•"/>
            </a:pPr>
            <a:r>
              <a:rPr lang="en-IN" sz="2000" dirty="0">
                <a:solidFill>
                  <a:srgbClr val="000000"/>
                </a:solidFill>
                <a:latin typeface="roboto"/>
              </a:rPr>
              <a:t>Subsampling average pooling layer</a:t>
            </a:r>
          </a:p>
          <a:p>
            <a:pPr>
              <a:buFont typeface="Arial" panose="020B0604020202020204" pitchFamily="34" charset="0"/>
              <a:buChar char="•"/>
            </a:pPr>
            <a:endParaRPr lang="en-IN" sz="2000" dirty="0">
              <a:solidFill>
                <a:srgbClr val="000000"/>
              </a:solidFill>
              <a:latin typeface="roboto"/>
            </a:endParaRPr>
          </a:p>
          <a:p>
            <a:pPr>
              <a:buFont typeface="Arial" panose="020B0604020202020204" pitchFamily="34" charset="0"/>
              <a:buChar char="•"/>
            </a:pPr>
            <a:r>
              <a:rPr lang="en-IN" sz="2000" dirty="0">
                <a:solidFill>
                  <a:srgbClr val="000000"/>
                </a:solidFill>
                <a:latin typeface="roboto"/>
              </a:rPr>
              <a:t>tanh activation function</a:t>
            </a:r>
          </a:p>
          <a:p>
            <a:pPr>
              <a:buFont typeface="Arial" panose="020B0604020202020204" pitchFamily="34" charset="0"/>
              <a:buChar char="•"/>
            </a:pPr>
            <a:endParaRPr lang="en-IN" sz="2000" dirty="0">
              <a:solidFill>
                <a:srgbClr val="000000"/>
              </a:solidFill>
              <a:latin typeface="roboto"/>
            </a:endParaRPr>
          </a:p>
          <a:p>
            <a:pPr>
              <a:buFont typeface="Arial" panose="020B0604020202020204" pitchFamily="34" charset="0"/>
              <a:buChar char="•"/>
            </a:pPr>
            <a:r>
              <a:rPr lang="en-IN" sz="2000" dirty="0">
                <a:solidFill>
                  <a:srgbClr val="000000"/>
                </a:solidFill>
                <a:latin typeface="roboto"/>
              </a:rPr>
              <a:t>Using MLP as the last classifier</a:t>
            </a:r>
          </a:p>
          <a:p>
            <a:pPr>
              <a:buFont typeface="Arial" panose="020B0604020202020204" pitchFamily="34" charset="0"/>
              <a:buChar char="•"/>
            </a:pPr>
            <a:endParaRPr lang="en-IN" sz="2000" dirty="0">
              <a:solidFill>
                <a:srgbClr val="000000"/>
              </a:solidFill>
              <a:latin typeface="roboto"/>
            </a:endParaRPr>
          </a:p>
          <a:p>
            <a:pPr>
              <a:buFont typeface="Arial" panose="020B0604020202020204" pitchFamily="34" charset="0"/>
              <a:buChar char="•"/>
            </a:pPr>
            <a:r>
              <a:rPr lang="en-IN" sz="2000" dirty="0">
                <a:solidFill>
                  <a:srgbClr val="000000"/>
                </a:solidFill>
                <a:latin typeface="roboto"/>
              </a:rPr>
              <a:t>Sparse connection between layers to reduce the complexity of computation</a:t>
            </a:r>
            <a:endParaRPr lang="en-IN" sz="2000" b="0" i="0" dirty="0">
              <a:solidFill>
                <a:srgbClr val="000000"/>
              </a:solidFill>
              <a:effectLst/>
              <a:latin typeface="roboto"/>
            </a:endParaRPr>
          </a:p>
        </p:txBody>
      </p:sp>
    </p:spTree>
    <p:extLst>
      <p:ext uri="{BB962C8B-B14F-4D97-AF65-F5344CB8AC3E}">
        <p14:creationId xmlns:p14="http://schemas.microsoft.com/office/powerpoint/2010/main" val="365200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780AD-C07C-7140-A03A-CD01FDADBDB2}"/>
              </a:ext>
            </a:extLst>
          </p:cNvPr>
          <p:cNvPicPr>
            <a:picLocks noChangeAspect="1"/>
          </p:cNvPicPr>
          <p:nvPr/>
        </p:nvPicPr>
        <p:blipFill>
          <a:blip r:embed="rId2"/>
          <a:stretch>
            <a:fillRect/>
          </a:stretch>
        </p:blipFill>
        <p:spPr>
          <a:xfrm>
            <a:off x="1524000" y="2127250"/>
            <a:ext cx="9144000" cy="2603500"/>
          </a:xfrm>
          <a:prstGeom prst="rect">
            <a:avLst/>
          </a:prstGeom>
        </p:spPr>
      </p:pic>
    </p:spTree>
    <p:extLst>
      <p:ext uri="{BB962C8B-B14F-4D97-AF65-F5344CB8AC3E}">
        <p14:creationId xmlns:p14="http://schemas.microsoft.com/office/powerpoint/2010/main" val="145462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70093B-C9A9-5B4E-86CF-54AD9B2184B5}"/>
              </a:ext>
            </a:extLst>
          </p:cNvPr>
          <p:cNvSpPr/>
          <p:nvPr/>
        </p:nvSpPr>
        <p:spPr>
          <a:xfrm>
            <a:off x="471488" y="285750"/>
            <a:ext cx="11258550" cy="369332"/>
          </a:xfrm>
          <a:prstGeom prst="rect">
            <a:avLst/>
          </a:prstGeom>
        </p:spPr>
        <p:txBody>
          <a:bodyPr wrap="square">
            <a:spAutoFit/>
          </a:bodyPr>
          <a:lstStyle/>
          <a:p>
            <a:r>
              <a:rPr lang="en-IN" dirty="0">
                <a:solidFill>
                  <a:srgbClr val="000000"/>
                </a:solidFill>
                <a:latin typeface="roboto"/>
              </a:rPr>
              <a:t> </a:t>
            </a:r>
            <a:endParaRPr lang="en-IN" b="0" i="0" dirty="0">
              <a:solidFill>
                <a:srgbClr val="000000"/>
              </a:solidFill>
              <a:effectLst/>
              <a:latin typeface="roboto"/>
            </a:endParaRPr>
          </a:p>
        </p:txBody>
      </p:sp>
      <p:sp>
        <p:nvSpPr>
          <p:cNvPr id="3" name="Rectangle 2">
            <a:extLst>
              <a:ext uri="{FF2B5EF4-FFF2-40B4-BE49-F238E27FC236}">
                <a16:creationId xmlns:a16="http://schemas.microsoft.com/office/drawing/2014/main" id="{BF29B39F-C97D-E14F-9EA2-18EFE97C6C5D}"/>
              </a:ext>
            </a:extLst>
          </p:cNvPr>
          <p:cNvSpPr/>
          <p:nvPr/>
        </p:nvSpPr>
        <p:spPr>
          <a:xfrm>
            <a:off x="628650" y="385764"/>
            <a:ext cx="11444288" cy="3323987"/>
          </a:xfrm>
          <a:prstGeom prst="rect">
            <a:avLst/>
          </a:prstGeom>
        </p:spPr>
        <p:txBody>
          <a:bodyPr wrap="square">
            <a:spAutoFit/>
          </a:bodyPr>
          <a:lstStyle/>
          <a:p>
            <a:r>
              <a:rPr lang="en-IN" sz="2400" b="1" dirty="0">
                <a:solidFill>
                  <a:srgbClr val="000000"/>
                </a:solidFill>
                <a:latin typeface="Inter"/>
              </a:rPr>
              <a:t>LeNet-5 Architecture:</a:t>
            </a:r>
          </a:p>
          <a:p>
            <a:endParaRPr lang="en-IN" sz="2400" b="1" dirty="0">
              <a:solidFill>
                <a:srgbClr val="000000"/>
              </a:solidFill>
              <a:latin typeface="Inter"/>
            </a:endParaRPr>
          </a:p>
          <a:p>
            <a:r>
              <a:rPr lang="en-IN" dirty="0">
                <a:latin typeface="Inter"/>
              </a:rPr>
              <a:t>LeNet-5, from the paper Gradient-Based Learning Applied to Document Recognition, is a very efficient convolutional neural network for handwritten character recognition.</a:t>
            </a:r>
          </a:p>
          <a:p>
            <a:endParaRPr lang="en-IN" dirty="0">
              <a:latin typeface="Inter"/>
            </a:endParaRPr>
          </a:p>
          <a:p>
            <a:r>
              <a:rPr lang="en-IN" dirty="0">
                <a:solidFill>
                  <a:srgbClr val="008ABC"/>
                </a:solidFill>
                <a:latin typeface="Inter"/>
                <a:hlinkClick r:id="rId2"/>
              </a:rPr>
              <a:t>Paper: </a:t>
            </a:r>
            <a:r>
              <a:rPr lang="en-IN" u="sng" dirty="0">
                <a:solidFill>
                  <a:srgbClr val="008ABC"/>
                </a:solidFill>
                <a:latin typeface="Inter"/>
                <a:hlinkClick r:id="rId2"/>
              </a:rPr>
              <a:t>Gradient-Based Learning Applied to Document Recognition</a:t>
            </a:r>
            <a:endParaRPr lang="en-IN" u="sng" dirty="0">
              <a:solidFill>
                <a:srgbClr val="008ABC"/>
              </a:solidFill>
              <a:latin typeface="Inter"/>
            </a:endParaRPr>
          </a:p>
          <a:p>
            <a:endParaRPr lang="en-IN" dirty="0">
              <a:latin typeface="Inter"/>
            </a:endParaRPr>
          </a:p>
          <a:p>
            <a:r>
              <a:rPr lang="en-IN" b="1" dirty="0">
                <a:latin typeface="Inter"/>
              </a:rPr>
              <a:t>Authors</a:t>
            </a:r>
            <a:r>
              <a:rPr lang="en-IN" dirty="0">
                <a:latin typeface="Inter"/>
              </a:rPr>
              <a:t>: Yann </a:t>
            </a:r>
            <a:r>
              <a:rPr lang="en-IN" dirty="0" err="1">
                <a:latin typeface="Inter"/>
              </a:rPr>
              <a:t>LeCun</a:t>
            </a:r>
            <a:r>
              <a:rPr lang="en-IN" dirty="0">
                <a:latin typeface="Inter"/>
              </a:rPr>
              <a:t>, Léon </a:t>
            </a:r>
            <a:r>
              <a:rPr lang="en-IN" dirty="0" err="1">
                <a:latin typeface="Inter"/>
              </a:rPr>
              <a:t>Bottou</a:t>
            </a:r>
            <a:r>
              <a:rPr lang="en-IN" dirty="0">
                <a:latin typeface="Inter"/>
              </a:rPr>
              <a:t>, </a:t>
            </a:r>
            <a:r>
              <a:rPr lang="en-IN" dirty="0" err="1">
                <a:latin typeface="Inter"/>
              </a:rPr>
              <a:t>Yoshua</a:t>
            </a:r>
            <a:r>
              <a:rPr lang="en-IN" dirty="0">
                <a:latin typeface="Inter"/>
              </a:rPr>
              <a:t> </a:t>
            </a:r>
            <a:r>
              <a:rPr lang="en-IN" dirty="0" err="1">
                <a:latin typeface="Inter"/>
              </a:rPr>
              <a:t>Bengio</a:t>
            </a:r>
            <a:r>
              <a:rPr lang="en-IN" dirty="0">
                <a:latin typeface="Inter"/>
              </a:rPr>
              <a:t>, and Patrick Haffner</a:t>
            </a:r>
            <a:br>
              <a:rPr lang="en-IN" dirty="0">
                <a:latin typeface="Inter"/>
              </a:rPr>
            </a:br>
            <a:r>
              <a:rPr lang="en-IN" b="1" dirty="0">
                <a:latin typeface="Inter"/>
              </a:rPr>
              <a:t>Published in</a:t>
            </a:r>
            <a:r>
              <a:rPr lang="en-IN" dirty="0">
                <a:latin typeface="Inter"/>
              </a:rPr>
              <a:t>: Proceedings of the IEEE (1998)</a:t>
            </a:r>
          </a:p>
          <a:p>
            <a:br>
              <a:rPr lang="en-IN" dirty="0"/>
            </a:br>
            <a:endParaRPr lang="en-US" dirty="0"/>
          </a:p>
        </p:txBody>
      </p:sp>
      <p:sp>
        <p:nvSpPr>
          <p:cNvPr id="5" name="Rectangle 4">
            <a:extLst>
              <a:ext uri="{FF2B5EF4-FFF2-40B4-BE49-F238E27FC236}">
                <a16:creationId xmlns:a16="http://schemas.microsoft.com/office/drawing/2014/main" id="{EF3AFED6-8B49-9B45-8A9D-9B4FD6000736}"/>
              </a:ext>
            </a:extLst>
          </p:cNvPr>
          <p:cNvSpPr/>
          <p:nvPr/>
        </p:nvSpPr>
        <p:spPr>
          <a:xfrm>
            <a:off x="728663" y="3386137"/>
            <a:ext cx="11001375" cy="2246769"/>
          </a:xfrm>
          <a:prstGeom prst="rect">
            <a:avLst/>
          </a:prstGeom>
        </p:spPr>
        <p:txBody>
          <a:bodyPr wrap="square">
            <a:spAutoFit/>
          </a:bodyPr>
          <a:lstStyle/>
          <a:p>
            <a:r>
              <a:rPr lang="en-IN" sz="2000" dirty="0">
                <a:solidFill>
                  <a:srgbClr val="222222"/>
                </a:solidFill>
                <a:latin typeface="Lato"/>
              </a:rPr>
              <a:t>The network has 5 layers with learnable parameters and hence named Lenet-5. </a:t>
            </a:r>
          </a:p>
          <a:p>
            <a:endParaRPr lang="en-IN" sz="2000" dirty="0">
              <a:solidFill>
                <a:srgbClr val="222222"/>
              </a:solidFill>
              <a:latin typeface="Lato"/>
            </a:endParaRPr>
          </a:p>
          <a:p>
            <a:r>
              <a:rPr lang="en-IN" sz="2000" dirty="0">
                <a:solidFill>
                  <a:srgbClr val="222222"/>
                </a:solidFill>
                <a:latin typeface="Lato"/>
              </a:rPr>
              <a:t>It has three sets of convolution layers with a combination of average pooling.</a:t>
            </a:r>
          </a:p>
          <a:p>
            <a:r>
              <a:rPr lang="en-IN" sz="2000" dirty="0">
                <a:solidFill>
                  <a:srgbClr val="222222"/>
                </a:solidFill>
                <a:latin typeface="Lato"/>
              </a:rPr>
              <a:t> </a:t>
            </a:r>
          </a:p>
          <a:p>
            <a:r>
              <a:rPr lang="en-IN" sz="2000" dirty="0">
                <a:solidFill>
                  <a:srgbClr val="222222"/>
                </a:solidFill>
                <a:latin typeface="Lato"/>
              </a:rPr>
              <a:t>After the convolution and average pooling layers, we have two fully connected layers.</a:t>
            </a:r>
          </a:p>
          <a:p>
            <a:r>
              <a:rPr lang="en-IN" sz="2000" dirty="0">
                <a:solidFill>
                  <a:srgbClr val="222222"/>
                </a:solidFill>
                <a:latin typeface="Lato"/>
              </a:rPr>
              <a:t> </a:t>
            </a:r>
          </a:p>
          <a:p>
            <a:r>
              <a:rPr lang="en-IN" sz="2000" dirty="0">
                <a:solidFill>
                  <a:srgbClr val="222222"/>
                </a:solidFill>
                <a:latin typeface="Lato"/>
              </a:rPr>
              <a:t>At last, a </a:t>
            </a:r>
            <a:r>
              <a:rPr lang="en-IN" sz="2000" dirty="0" err="1">
                <a:solidFill>
                  <a:srgbClr val="222222"/>
                </a:solidFill>
                <a:latin typeface="Lato"/>
              </a:rPr>
              <a:t>Softmax</a:t>
            </a:r>
            <a:r>
              <a:rPr lang="en-IN" sz="2000" dirty="0">
                <a:solidFill>
                  <a:srgbClr val="222222"/>
                </a:solidFill>
                <a:latin typeface="Lato"/>
              </a:rPr>
              <a:t> classifier which classifies the images into respective class.</a:t>
            </a:r>
            <a:endParaRPr lang="en-US" sz="2000" dirty="0"/>
          </a:p>
        </p:txBody>
      </p:sp>
      <p:pic>
        <p:nvPicPr>
          <p:cNvPr id="6" name="Picture 5">
            <a:extLst>
              <a:ext uri="{FF2B5EF4-FFF2-40B4-BE49-F238E27FC236}">
                <a16:creationId xmlns:a16="http://schemas.microsoft.com/office/drawing/2014/main" id="{353FF5D0-227B-2745-80B7-46FEFB60CA47}"/>
              </a:ext>
            </a:extLst>
          </p:cNvPr>
          <p:cNvPicPr>
            <a:picLocks noChangeAspect="1"/>
          </p:cNvPicPr>
          <p:nvPr/>
        </p:nvPicPr>
        <p:blipFill>
          <a:blip r:embed="rId3"/>
          <a:stretch>
            <a:fillRect/>
          </a:stretch>
        </p:blipFill>
        <p:spPr>
          <a:xfrm>
            <a:off x="9710738" y="3496726"/>
            <a:ext cx="1460500" cy="2425700"/>
          </a:xfrm>
          <a:prstGeom prst="rect">
            <a:avLst/>
          </a:prstGeom>
        </p:spPr>
      </p:pic>
    </p:spTree>
    <p:extLst>
      <p:ext uri="{BB962C8B-B14F-4D97-AF65-F5344CB8AC3E}">
        <p14:creationId xmlns:p14="http://schemas.microsoft.com/office/powerpoint/2010/main" val="95937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244C4-C38F-784A-A567-26C01E3999E8}"/>
              </a:ext>
            </a:extLst>
          </p:cNvPr>
          <p:cNvPicPr>
            <a:picLocks noChangeAspect="1"/>
          </p:cNvPicPr>
          <p:nvPr/>
        </p:nvPicPr>
        <p:blipFill>
          <a:blip r:embed="rId2"/>
          <a:stretch>
            <a:fillRect/>
          </a:stretch>
        </p:blipFill>
        <p:spPr>
          <a:xfrm>
            <a:off x="2786063" y="728240"/>
            <a:ext cx="5805487" cy="2049463"/>
          </a:xfrm>
          <a:prstGeom prst="rect">
            <a:avLst/>
          </a:prstGeom>
        </p:spPr>
      </p:pic>
      <p:sp>
        <p:nvSpPr>
          <p:cNvPr id="4" name="Rectangle 3">
            <a:extLst>
              <a:ext uri="{FF2B5EF4-FFF2-40B4-BE49-F238E27FC236}">
                <a16:creationId xmlns:a16="http://schemas.microsoft.com/office/drawing/2014/main" id="{39263A4E-5947-0440-AE47-AD27ECFE3BC9}"/>
              </a:ext>
            </a:extLst>
          </p:cNvPr>
          <p:cNvSpPr/>
          <p:nvPr/>
        </p:nvSpPr>
        <p:spPr>
          <a:xfrm>
            <a:off x="333376" y="0"/>
            <a:ext cx="11787187" cy="677108"/>
          </a:xfrm>
          <a:prstGeom prst="rect">
            <a:avLst/>
          </a:prstGeom>
        </p:spPr>
        <p:txBody>
          <a:bodyPr wrap="square">
            <a:spAutoFit/>
          </a:bodyPr>
          <a:lstStyle/>
          <a:p>
            <a:br>
              <a:rPr lang="en-IN" dirty="0"/>
            </a:br>
            <a:r>
              <a:rPr lang="en-IN" sz="2000" dirty="0">
                <a:solidFill>
                  <a:srgbClr val="222222"/>
                </a:solidFill>
                <a:latin typeface="Lato"/>
              </a:rPr>
              <a:t>The input to this model is a 32 X 32 grayscale image hence the number of channels is one.</a:t>
            </a:r>
            <a:endParaRPr lang="en-US" sz="2000" dirty="0"/>
          </a:p>
        </p:txBody>
      </p:sp>
      <p:sp>
        <p:nvSpPr>
          <p:cNvPr id="5" name="Rectangle 4">
            <a:extLst>
              <a:ext uri="{FF2B5EF4-FFF2-40B4-BE49-F238E27FC236}">
                <a16:creationId xmlns:a16="http://schemas.microsoft.com/office/drawing/2014/main" id="{977CABB4-446C-BC44-83E6-AAE4EC6D64CA}"/>
              </a:ext>
            </a:extLst>
          </p:cNvPr>
          <p:cNvSpPr/>
          <p:nvPr/>
        </p:nvSpPr>
        <p:spPr>
          <a:xfrm>
            <a:off x="485775" y="2986088"/>
            <a:ext cx="11634788" cy="1323439"/>
          </a:xfrm>
          <a:prstGeom prst="rect">
            <a:avLst/>
          </a:prstGeom>
        </p:spPr>
        <p:txBody>
          <a:bodyPr wrap="square">
            <a:spAutoFit/>
          </a:bodyPr>
          <a:lstStyle/>
          <a:p>
            <a:r>
              <a:rPr lang="en-IN" sz="2000" dirty="0">
                <a:solidFill>
                  <a:srgbClr val="222222"/>
                </a:solidFill>
                <a:latin typeface="Lato"/>
              </a:rPr>
              <a:t>We then apply the first convolution operation with the filter size 5X5 and we have 6 such filters. </a:t>
            </a:r>
          </a:p>
          <a:p>
            <a:endParaRPr lang="en-IN" sz="2000" dirty="0">
              <a:solidFill>
                <a:srgbClr val="222222"/>
              </a:solidFill>
              <a:latin typeface="Lato"/>
            </a:endParaRPr>
          </a:p>
          <a:p>
            <a:r>
              <a:rPr lang="en-IN" sz="2000" dirty="0">
                <a:solidFill>
                  <a:srgbClr val="222222"/>
                </a:solidFill>
                <a:latin typeface="Lato"/>
              </a:rPr>
              <a:t>As a result, we get a feature map of size 28X28X6. Here the number of channels is equal to the number of filters applied.</a:t>
            </a:r>
            <a:endParaRPr lang="en-US" sz="2000" dirty="0"/>
          </a:p>
        </p:txBody>
      </p:sp>
      <p:pic>
        <p:nvPicPr>
          <p:cNvPr id="6" name="Picture 5">
            <a:extLst>
              <a:ext uri="{FF2B5EF4-FFF2-40B4-BE49-F238E27FC236}">
                <a16:creationId xmlns:a16="http://schemas.microsoft.com/office/drawing/2014/main" id="{F14A8181-4C18-7149-B7F3-E9563C1DB840}"/>
              </a:ext>
            </a:extLst>
          </p:cNvPr>
          <p:cNvPicPr>
            <a:picLocks noChangeAspect="1"/>
          </p:cNvPicPr>
          <p:nvPr/>
        </p:nvPicPr>
        <p:blipFill>
          <a:blip r:embed="rId3"/>
          <a:stretch>
            <a:fillRect/>
          </a:stretch>
        </p:blipFill>
        <p:spPr>
          <a:xfrm>
            <a:off x="2514600" y="4309527"/>
            <a:ext cx="5329238" cy="2307725"/>
          </a:xfrm>
          <a:prstGeom prst="rect">
            <a:avLst/>
          </a:prstGeom>
        </p:spPr>
      </p:pic>
    </p:spTree>
    <p:extLst>
      <p:ext uri="{BB962C8B-B14F-4D97-AF65-F5344CB8AC3E}">
        <p14:creationId xmlns:p14="http://schemas.microsoft.com/office/powerpoint/2010/main" val="3984129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1AE51-76EF-B34C-B8F1-E801BCBF9B69}"/>
              </a:ext>
            </a:extLst>
          </p:cNvPr>
          <p:cNvSpPr/>
          <p:nvPr/>
        </p:nvSpPr>
        <p:spPr>
          <a:xfrm>
            <a:off x="157163" y="142875"/>
            <a:ext cx="11887200" cy="707886"/>
          </a:xfrm>
          <a:prstGeom prst="rect">
            <a:avLst/>
          </a:prstGeom>
        </p:spPr>
        <p:txBody>
          <a:bodyPr wrap="square">
            <a:spAutoFit/>
          </a:bodyPr>
          <a:lstStyle/>
          <a:p>
            <a:r>
              <a:rPr lang="en-IN" sz="2000" dirty="0">
                <a:solidFill>
                  <a:srgbClr val="222222"/>
                </a:solidFill>
                <a:latin typeface="Lato"/>
              </a:rPr>
              <a:t>After the first pooling operation, we apply the average pooling and the size of the feature map is reduced by half. the number of channels is intact.</a:t>
            </a:r>
            <a:endParaRPr lang="en-US" sz="2000" dirty="0"/>
          </a:p>
        </p:txBody>
      </p:sp>
      <p:pic>
        <p:nvPicPr>
          <p:cNvPr id="3" name="Picture 2">
            <a:extLst>
              <a:ext uri="{FF2B5EF4-FFF2-40B4-BE49-F238E27FC236}">
                <a16:creationId xmlns:a16="http://schemas.microsoft.com/office/drawing/2014/main" id="{7EC078D9-2941-3645-A0D5-12B849ABA6C1}"/>
              </a:ext>
            </a:extLst>
          </p:cNvPr>
          <p:cNvPicPr>
            <a:picLocks noChangeAspect="1"/>
          </p:cNvPicPr>
          <p:nvPr/>
        </p:nvPicPr>
        <p:blipFill>
          <a:blip r:embed="rId2"/>
          <a:stretch>
            <a:fillRect/>
          </a:stretch>
        </p:blipFill>
        <p:spPr>
          <a:xfrm>
            <a:off x="1543050" y="850761"/>
            <a:ext cx="7129462" cy="2558821"/>
          </a:xfrm>
          <a:prstGeom prst="rect">
            <a:avLst/>
          </a:prstGeom>
        </p:spPr>
      </p:pic>
    </p:spTree>
    <p:extLst>
      <p:ext uri="{BB962C8B-B14F-4D97-AF65-F5344CB8AC3E}">
        <p14:creationId xmlns:p14="http://schemas.microsoft.com/office/powerpoint/2010/main" val="3987924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5BD99A-AEB0-3C45-82E7-D7039C03FC64}"/>
              </a:ext>
            </a:extLst>
          </p:cNvPr>
          <p:cNvPicPr>
            <a:picLocks noChangeAspect="1"/>
          </p:cNvPicPr>
          <p:nvPr/>
        </p:nvPicPr>
        <p:blipFill>
          <a:blip r:embed="rId2"/>
          <a:stretch>
            <a:fillRect/>
          </a:stretch>
        </p:blipFill>
        <p:spPr>
          <a:xfrm>
            <a:off x="2543174" y="3599041"/>
            <a:ext cx="6657975" cy="3014484"/>
          </a:xfrm>
          <a:prstGeom prst="rect">
            <a:avLst/>
          </a:prstGeom>
        </p:spPr>
      </p:pic>
      <p:sp>
        <p:nvSpPr>
          <p:cNvPr id="3" name="Rectangle 2">
            <a:extLst>
              <a:ext uri="{FF2B5EF4-FFF2-40B4-BE49-F238E27FC236}">
                <a16:creationId xmlns:a16="http://schemas.microsoft.com/office/drawing/2014/main" id="{59B0110A-608B-9744-948F-4FF4FAB9470C}"/>
              </a:ext>
            </a:extLst>
          </p:cNvPr>
          <p:cNvSpPr/>
          <p:nvPr/>
        </p:nvSpPr>
        <p:spPr>
          <a:xfrm>
            <a:off x="514349" y="414338"/>
            <a:ext cx="11572875" cy="2308324"/>
          </a:xfrm>
          <a:prstGeom prst="rect">
            <a:avLst/>
          </a:prstGeom>
        </p:spPr>
        <p:txBody>
          <a:bodyPr wrap="square">
            <a:spAutoFit/>
          </a:bodyPr>
          <a:lstStyle/>
          <a:p>
            <a:r>
              <a:rPr lang="en-IN" dirty="0">
                <a:solidFill>
                  <a:srgbClr val="222222"/>
                </a:solidFill>
                <a:latin typeface="Lato"/>
              </a:rPr>
              <a:t>Next, a convolution layer with sixteen filters of size 5X5. </a:t>
            </a:r>
          </a:p>
          <a:p>
            <a:endParaRPr lang="en-IN" dirty="0">
              <a:solidFill>
                <a:srgbClr val="222222"/>
              </a:solidFill>
              <a:latin typeface="Lato"/>
            </a:endParaRPr>
          </a:p>
          <a:p>
            <a:r>
              <a:rPr lang="en-IN" dirty="0">
                <a:solidFill>
                  <a:srgbClr val="222222"/>
                </a:solidFill>
                <a:latin typeface="Lato"/>
              </a:rPr>
              <a:t>Again the feature map changed it is 10X10X16. </a:t>
            </a:r>
          </a:p>
          <a:p>
            <a:endParaRPr lang="en-IN" dirty="0">
              <a:solidFill>
                <a:srgbClr val="222222"/>
              </a:solidFill>
              <a:latin typeface="Lato"/>
            </a:endParaRPr>
          </a:p>
          <a:p>
            <a:r>
              <a:rPr lang="en-IN" dirty="0">
                <a:solidFill>
                  <a:srgbClr val="222222"/>
                </a:solidFill>
                <a:latin typeface="Lato"/>
              </a:rPr>
              <a:t>The output size is calculated in a similar manner. </a:t>
            </a:r>
          </a:p>
          <a:p>
            <a:endParaRPr lang="en-IN" dirty="0">
              <a:solidFill>
                <a:srgbClr val="222222"/>
              </a:solidFill>
              <a:latin typeface="Lato"/>
            </a:endParaRPr>
          </a:p>
          <a:p>
            <a:r>
              <a:rPr lang="en-IN" dirty="0">
                <a:solidFill>
                  <a:srgbClr val="222222"/>
                </a:solidFill>
                <a:latin typeface="Lato"/>
              </a:rPr>
              <a:t>After this, we again applied an average pooling or subsampling layer, which again reduce the size of the feature map by half </a:t>
            </a:r>
            <a:r>
              <a:rPr lang="en-IN" dirty="0" err="1">
                <a:solidFill>
                  <a:srgbClr val="222222"/>
                </a:solidFill>
                <a:latin typeface="Lato"/>
              </a:rPr>
              <a:t>i.e</a:t>
            </a:r>
            <a:r>
              <a:rPr lang="en-IN" dirty="0">
                <a:solidFill>
                  <a:srgbClr val="222222"/>
                </a:solidFill>
                <a:latin typeface="Lato"/>
              </a:rPr>
              <a:t> 5X5X16.</a:t>
            </a:r>
            <a:endParaRPr lang="en-US" dirty="0"/>
          </a:p>
        </p:txBody>
      </p:sp>
    </p:spTree>
    <p:extLst>
      <p:ext uri="{BB962C8B-B14F-4D97-AF65-F5344CB8AC3E}">
        <p14:creationId xmlns:p14="http://schemas.microsoft.com/office/powerpoint/2010/main" val="810307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E307C-3BF0-9949-858C-B458A0D91A7B}"/>
              </a:ext>
            </a:extLst>
          </p:cNvPr>
          <p:cNvSpPr/>
          <p:nvPr/>
        </p:nvSpPr>
        <p:spPr>
          <a:xfrm>
            <a:off x="157163" y="142875"/>
            <a:ext cx="11587161" cy="3416320"/>
          </a:xfrm>
          <a:prstGeom prst="rect">
            <a:avLst/>
          </a:prstGeom>
        </p:spPr>
        <p:txBody>
          <a:bodyPr wrap="square">
            <a:spAutoFit/>
          </a:bodyPr>
          <a:lstStyle/>
          <a:p>
            <a:pPr algn="just"/>
            <a:r>
              <a:rPr lang="en-IN" sz="2000" dirty="0">
                <a:solidFill>
                  <a:srgbClr val="222222"/>
                </a:solidFill>
                <a:latin typeface="Lato"/>
              </a:rPr>
              <a:t>Then we have a final convolution layer of size 5X5 with 120 filters. </a:t>
            </a:r>
          </a:p>
          <a:p>
            <a:pPr algn="just"/>
            <a:endParaRPr lang="en-IN" sz="2000" dirty="0">
              <a:solidFill>
                <a:srgbClr val="222222"/>
              </a:solidFill>
              <a:latin typeface="Lato"/>
            </a:endParaRPr>
          </a:p>
          <a:p>
            <a:pPr algn="just"/>
            <a:r>
              <a:rPr lang="en-IN" sz="2000" dirty="0">
                <a:solidFill>
                  <a:srgbClr val="222222"/>
                </a:solidFill>
                <a:latin typeface="Lato"/>
              </a:rPr>
              <a:t>As shown in the above image. Leaving the feature map size 1X1X120. </a:t>
            </a:r>
          </a:p>
          <a:p>
            <a:pPr algn="just"/>
            <a:endParaRPr lang="en-IN" sz="2000" dirty="0">
              <a:solidFill>
                <a:srgbClr val="222222"/>
              </a:solidFill>
              <a:latin typeface="Lato"/>
            </a:endParaRPr>
          </a:p>
          <a:p>
            <a:pPr algn="just"/>
            <a:r>
              <a:rPr lang="en-IN" sz="2000" dirty="0">
                <a:solidFill>
                  <a:srgbClr val="222222"/>
                </a:solidFill>
                <a:latin typeface="Lato"/>
              </a:rPr>
              <a:t>After which flatten result is 120 values.</a:t>
            </a:r>
          </a:p>
          <a:p>
            <a:pPr algn="just"/>
            <a:endParaRPr lang="en-IN" sz="2000" dirty="0">
              <a:solidFill>
                <a:srgbClr val="222222"/>
              </a:solidFill>
              <a:latin typeface="Lato"/>
            </a:endParaRPr>
          </a:p>
          <a:p>
            <a:pPr algn="just"/>
            <a:r>
              <a:rPr lang="en-IN" sz="2000" dirty="0">
                <a:solidFill>
                  <a:srgbClr val="222222"/>
                </a:solidFill>
                <a:latin typeface="Lato"/>
              </a:rPr>
              <a:t>After these convolution layers, we have a fully connected layer with eighty-four neurons. At last, we have an output layer with ten neurons since the data have ten classes.</a:t>
            </a:r>
          </a:p>
          <a:p>
            <a:pPr algn="just"/>
            <a:endParaRPr lang="en-IN" sz="2000" dirty="0">
              <a:solidFill>
                <a:srgbClr val="222222"/>
              </a:solidFill>
              <a:latin typeface="Lato"/>
            </a:endParaRPr>
          </a:p>
          <a:p>
            <a:br>
              <a:rPr lang="en-IN" dirty="0"/>
            </a:br>
            <a:endParaRPr lang="en-US" dirty="0"/>
          </a:p>
        </p:txBody>
      </p:sp>
      <p:pic>
        <p:nvPicPr>
          <p:cNvPr id="3" name="Picture 2">
            <a:extLst>
              <a:ext uri="{FF2B5EF4-FFF2-40B4-BE49-F238E27FC236}">
                <a16:creationId xmlns:a16="http://schemas.microsoft.com/office/drawing/2014/main" id="{4D9D0157-9F3C-2D49-8CA0-19C646D0D999}"/>
              </a:ext>
            </a:extLst>
          </p:cNvPr>
          <p:cNvPicPr>
            <a:picLocks noChangeAspect="1"/>
          </p:cNvPicPr>
          <p:nvPr/>
        </p:nvPicPr>
        <p:blipFill>
          <a:blip r:embed="rId2"/>
          <a:stretch>
            <a:fillRect/>
          </a:stretch>
        </p:blipFill>
        <p:spPr>
          <a:xfrm>
            <a:off x="2155824" y="3200400"/>
            <a:ext cx="8432800" cy="3543300"/>
          </a:xfrm>
          <a:prstGeom prst="rect">
            <a:avLst/>
          </a:prstGeom>
        </p:spPr>
      </p:pic>
    </p:spTree>
    <p:extLst>
      <p:ext uri="{BB962C8B-B14F-4D97-AF65-F5344CB8AC3E}">
        <p14:creationId xmlns:p14="http://schemas.microsoft.com/office/powerpoint/2010/main" val="3527043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3B812-9A5D-1C4D-8AD2-9CEF0F3D24A4}"/>
              </a:ext>
            </a:extLst>
          </p:cNvPr>
          <p:cNvPicPr>
            <a:picLocks noChangeAspect="1"/>
          </p:cNvPicPr>
          <p:nvPr/>
        </p:nvPicPr>
        <p:blipFill>
          <a:blip r:embed="rId2"/>
          <a:stretch>
            <a:fillRect/>
          </a:stretch>
        </p:blipFill>
        <p:spPr>
          <a:xfrm>
            <a:off x="2406650" y="1631950"/>
            <a:ext cx="7378700" cy="3594100"/>
          </a:xfrm>
          <a:prstGeom prst="rect">
            <a:avLst/>
          </a:prstGeom>
        </p:spPr>
      </p:pic>
    </p:spTree>
    <p:extLst>
      <p:ext uri="{BB962C8B-B14F-4D97-AF65-F5344CB8AC3E}">
        <p14:creationId xmlns:p14="http://schemas.microsoft.com/office/powerpoint/2010/main" val="1602192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70C90-A4A9-EF48-BF28-ADB9B0D36427}"/>
              </a:ext>
            </a:extLst>
          </p:cNvPr>
          <p:cNvPicPr>
            <a:picLocks noChangeAspect="1"/>
          </p:cNvPicPr>
          <p:nvPr/>
        </p:nvPicPr>
        <p:blipFill>
          <a:blip r:embed="rId2"/>
          <a:stretch>
            <a:fillRect/>
          </a:stretch>
        </p:blipFill>
        <p:spPr>
          <a:xfrm>
            <a:off x="600074" y="685800"/>
            <a:ext cx="10558463" cy="5486400"/>
          </a:xfrm>
          <a:prstGeom prst="rect">
            <a:avLst/>
          </a:prstGeom>
        </p:spPr>
      </p:pic>
    </p:spTree>
    <p:extLst>
      <p:ext uri="{BB962C8B-B14F-4D97-AF65-F5344CB8AC3E}">
        <p14:creationId xmlns:p14="http://schemas.microsoft.com/office/powerpoint/2010/main" val="280847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2044E-0CEB-5F40-AEEC-27E9C3D2885E}"/>
              </a:ext>
            </a:extLst>
          </p:cNvPr>
          <p:cNvSpPr txBox="1"/>
          <p:nvPr/>
        </p:nvSpPr>
        <p:spPr>
          <a:xfrm>
            <a:off x="220718" y="578069"/>
            <a:ext cx="3083048" cy="461665"/>
          </a:xfrm>
          <a:prstGeom prst="rect">
            <a:avLst/>
          </a:prstGeom>
          <a:noFill/>
        </p:spPr>
        <p:txBody>
          <a:bodyPr wrap="square" rtlCol="0">
            <a:spAutoFit/>
          </a:bodyPr>
          <a:lstStyle/>
          <a:p>
            <a:r>
              <a:rPr lang="en-US" sz="2400" b="1" dirty="0"/>
              <a:t>RCNN:</a:t>
            </a:r>
          </a:p>
        </p:txBody>
      </p:sp>
      <p:pic>
        <p:nvPicPr>
          <p:cNvPr id="3" name="Picture 2">
            <a:extLst>
              <a:ext uri="{FF2B5EF4-FFF2-40B4-BE49-F238E27FC236}">
                <a16:creationId xmlns:a16="http://schemas.microsoft.com/office/drawing/2014/main" id="{8977F8B4-1981-E744-82C1-D5EFF72BF64F}"/>
              </a:ext>
            </a:extLst>
          </p:cNvPr>
          <p:cNvPicPr>
            <a:picLocks noChangeAspect="1"/>
          </p:cNvPicPr>
          <p:nvPr/>
        </p:nvPicPr>
        <p:blipFill>
          <a:blip r:embed="rId2"/>
          <a:stretch>
            <a:fillRect/>
          </a:stretch>
        </p:blipFill>
        <p:spPr>
          <a:xfrm>
            <a:off x="1524000" y="1776414"/>
            <a:ext cx="9144000" cy="3390900"/>
          </a:xfrm>
          <a:prstGeom prst="rect">
            <a:avLst/>
          </a:prstGeom>
        </p:spPr>
      </p:pic>
    </p:spTree>
    <p:extLst>
      <p:ext uri="{BB962C8B-B14F-4D97-AF65-F5344CB8AC3E}">
        <p14:creationId xmlns:p14="http://schemas.microsoft.com/office/powerpoint/2010/main" val="373624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21C67D-C1C2-3F42-955B-7CA55BF38D97}"/>
              </a:ext>
            </a:extLst>
          </p:cNvPr>
          <p:cNvSpPr/>
          <p:nvPr/>
        </p:nvSpPr>
        <p:spPr>
          <a:xfrm>
            <a:off x="1057275" y="642939"/>
            <a:ext cx="10501313" cy="4216539"/>
          </a:xfrm>
          <a:prstGeom prst="rect">
            <a:avLst/>
          </a:prstGeom>
        </p:spPr>
        <p:txBody>
          <a:bodyPr wrap="square">
            <a:spAutoFit/>
          </a:bodyPr>
          <a:lstStyle/>
          <a:p>
            <a:r>
              <a:rPr lang="en-IN" sz="2400" dirty="0">
                <a:solidFill>
                  <a:srgbClr val="292929"/>
                </a:solidFill>
                <a:latin typeface="source-serif-pro"/>
              </a:rPr>
              <a:t>A CNN model works in three stages:</a:t>
            </a:r>
          </a:p>
          <a:p>
            <a:endParaRPr lang="en-IN" sz="2400" dirty="0">
              <a:solidFill>
                <a:srgbClr val="292929"/>
              </a:solidFill>
              <a:latin typeface="source-serif-pro"/>
            </a:endParaRPr>
          </a:p>
          <a:p>
            <a:pPr marL="457200" indent="-457200">
              <a:buAutoNum type="arabicPeriod"/>
            </a:pPr>
            <a:r>
              <a:rPr lang="en-IN" sz="2000" dirty="0">
                <a:solidFill>
                  <a:srgbClr val="292929"/>
                </a:solidFill>
                <a:latin typeface="source-serif-pro"/>
              </a:rPr>
              <a:t>In the first stage, a convolutional layer extracts the features of the image/data.</a:t>
            </a:r>
          </a:p>
          <a:p>
            <a:r>
              <a:rPr lang="en-IN" sz="2000" dirty="0">
                <a:solidFill>
                  <a:srgbClr val="292929"/>
                </a:solidFill>
                <a:latin typeface="source-serif-pro"/>
              </a:rPr>
              <a:t> </a:t>
            </a:r>
          </a:p>
          <a:p>
            <a:pPr marL="457200" indent="-457200">
              <a:buAutoNum type="arabicPeriod"/>
            </a:pPr>
            <a:r>
              <a:rPr lang="en-IN" sz="2000" dirty="0">
                <a:solidFill>
                  <a:srgbClr val="292929"/>
                </a:solidFill>
                <a:latin typeface="source-serif-pro"/>
              </a:rPr>
              <a:t>In the second stage a pooling layer reduces the dimensionality of the image, so small changes do not create a big change on the model. Simply it prevents over-fitting. </a:t>
            </a:r>
          </a:p>
          <a:p>
            <a:pPr marL="457200" indent="-457200">
              <a:buAutoNum type="arabicPeriod"/>
            </a:pPr>
            <a:endParaRPr lang="en-IN" sz="2000" dirty="0">
              <a:solidFill>
                <a:srgbClr val="292929"/>
              </a:solidFill>
              <a:latin typeface="source-serif-pro"/>
            </a:endParaRPr>
          </a:p>
          <a:p>
            <a:pPr marL="457200" indent="-457200">
              <a:buAutoNum type="arabicPeriod"/>
            </a:pPr>
            <a:r>
              <a:rPr lang="en-IN" sz="2000" dirty="0">
                <a:solidFill>
                  <a:srgbClr val="292929"/>
                </a:solidFill>
                <a:latin typeface="source-serif-pro"/>
              </a:rPr>
              <a:t>In the third stage a flattening layer transforms our model in one-dimension and feeds it to the fully connected dense layer. </a:t>
            </a:r>
          </a:p>
          <a:p>
            <a:endParaRPr lang="en-IN" sz="2000" dirty="0">
              <a:solidFill>
                <a:srgbClr val="292929"/>
              </a:solidFill>
              <a:latin typeface="source-serif-pro"/>
            </a:endParaRPr>
          </a:p>
          <a:p>
            <a:r>
              <a:rPr lang="en-IN" sz="2000" dirty="0">
                <a:solidFill>
                  <a:srgbClr val="292929"/>
                </a:solidFill>
                <a:latin typeface="source-serif-pro"/>
              </a:rPr>
              <a:t>        This dense layer then performs prediction of image. </a:t>
            </a:r>
          </a:p>
          <a:p>
            <a:endParaRPr lang="en-IN" sz="2000" dirty="0">
              <a:solidFill>
                <a:srgbClr val="292929"/>
              </a:solidFill>
              <a:latin typeface="source-serif-pro"/>
            </a:endParaRPr>
          </a:p>
          <a:p>
            <a:r>
              <a:rPr lang="en-IN" sz="2000" dirty="0">
                <a:solidFill>
                  <a:srgbClr val="292929"/>
                </a:solidFill>
                <a:latin typeface="source-serif-pro"/>
              </a:rPr>
              <a:t>        A good model has multiple layers of convolutional layers and pooling layers.</a:t>
            </a:r>
            <a:endParaRPr lang="en-US" sz="2000" dirty="0"/>
          </a:p>
        </p:txBody>
      </p:sp>
    </p:spTree>
    <p:extLst>
      <p:ext uri="{BB962C8B-B14F-4D97-AF65-F5344CB8AC3E}">
        <p14:creationId xmlns:p14="http://schemas.microsoft.com/office/powerpoint/2010/main" val="1509868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F85F2E-047F-3845-9475-74EF1BBB1A9C}"/>
              </a:ext>
            </a:extLst>
          </p:cNvPr>
          <p:cNvSpPr/>
          <p:nvPr/>
        </p:nvSpPr>
        <p:spPr>
          <a:xfrm>
            <a:off x="385763" y="214313"/>
            <a:ext cx="11558587" cy="6278642"/>
          </a:xfrm>
          <a:prstGeom prst="rect">
            <a:avLst/>
          </a:prstGeom>
        </p:spPr>
        <p:txBody>
          <a:bodyPr wrap="square">
            <a:spAutoFit/>
          </a:bodyPr>
          <a:lstStyle/>
          <a:p>
            <a:r>
              <a:rPr lang="en-IN" sz="2400" b="1" dirty="0">
                <a:solidFill>
                  <a:srgbClr val="292929"/>
                </a:solidFill>
                <a:latin typeface="source-serif-pro"/>
              </a:rPr>
              <a:t>RCNN:</a:t>
            </a:r>
          </a:p>
          <a:p>
            <a:endParaRPr lang="en-IN" sz="2400" b="1" dirty="0">
              <a:solidFill>
                <a:srgbClr val="292929"/>
              </a:solidFill>
              <a:latin typeface="source-serif-pro"/>
            </a:endParaRPr>
          </a:p>
          <a:p>
            <a:r>
              <a:rPr lang="en-IN" sz="2400" dirty="0">
                <a:solidFill>
                  <a:srgbClr val="292929"/>
                </a:solidFill>
                <a:latin typeface="source-serif-pro"/>
              </a:rPr>
              <a:t>Difference between object detection algorithms and classification algorithms is that in detection algorithms, we draw a bounding box around the object of interest to locate it within the image.</a:t>
            </a:r>
          </a:p>
          <a:p>
            <a:endParaRPr lang="en-IN" sz="2400" dirty="0">
              <a:solidFill>
                <a:srgbClr val="292929"/>
              </a:solidFill>
              <a:latin typeface="source-serif-pro"/>
            </a:endParaRPr>
          </a:p>
          <a:p>
            <a:r>
              <a:rPr lang="en-IN" sz="2400" dirty="0"/>
              <a:t>The major reason why you cannot proceed with this problem by building a standard convolutional network followed by a fully connected layer is that, the length of the output layer is variable — not constant, this is because the number of occurrences of the objects of interest is not fixed.</a:t>
            </a:r>
          </a:p>
          <a:p>
            <a:endParaRPr lang="en-IN" sz="2400" dirty="0">
              <a:solidFill>
                <a:srgbClr val="292929"/>
              </a:solidFill>
              <a:latin typeface="source-serif-pro"/>
            </a:endParaRPr>
          </a:p>
          <a:p>
            <a:r>
              <a:rPr lang="en-IN" sz="2400" dirty="0"/>
              <a:t>To bypass the problem of selecting a huge number of regions, we use selective search to extract just 2000 regions from the image and he called them region proposals.</a:t>
            </a:r>
          </a:p>
          <a:p>
            <a:endParaRPr lang="en-IN" sz="2400" dirty="0"/>
          </a:p>
          <a:p>
            <a:r>
              <a:rPr lang="en-IN" sz="2400" dirty="0"/>
              <a:t>Instead of trying to classify a huge number of regions, you can just work with 2000 regions. These 2000 region proposals are generated using the selective search algorithm .</a:t>
            </a:r>
            <a:endParaRPr lang="en-IN" sz="2400" dirty="0">
              <a:solidFill>
                <a:srgbClr val="292929"/>
              </a:solidFill>
              <a:latin typeface="source-serif-pro"/>
            </a:endParaRPr>
          </a:p>
          <a:p>
            <a:endParaRPr lang="en-US" dirty="0"/>
          </a:p>
        </p:txBody>
      </p:sp>
    </p:spTree>
    <p:extLst>
      <p:ext uri="{BB962C8B-B14F-4D97-AF65-F5344CB8AC3E}">
        <p14:creationId xmlns:p14="http://schemas.microsoft.com/office/powerpoint/2010/main" val="4147242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F096F-AEF7-7049-BCFD-9A17C3C05B16}"/>
              </a:ext>
            </a:extLst>
          </p:cNvPr>
          <p:cNvPicPr>
            <a:picLocks noChangeAspect="1"/>
          </p:cNvPicPr>
          <p:nvPr/>
        </p:nvPicPr>
        <p:blipFill>
          <a:blip r:embed="rId2"/>
          <a:stretch>
            <a:fillRect/>
          </a:stretch>
        </p:blipFill>
        <p:spPr>
          <a:xfrm>
            <a:off x="785812" y="2598999"/>
            <a:ext cx="10887075" cy="1945752"/>
          </a:xfrm>
          <a:prstGeom prst="rect">
            <a:avLst/>
          </a:prstGeom>
        </p:spPr>
      </p:pic>
    </p:spTree>
    <p:extLst>
      <p:ext uri="{BB962C8B-B14F-4D97-AF65-F5344CB8AC3E}">
        <p14:creationId xmlns:p14="http://schemas.microsoft.com/office/powerpoint/2010/main" val="3848035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B4B723-335A-3C48-A2B1-B0E3B33B1B56}"/>
              </a:ext>
            </a:extLst>
          </p:cNvPr>
          <p:cNvSpPr/>
          <p:nvPr/>
        </p:nvSpPr>
        <p:spPr>
          <a:xfrm>
            <a:off x="485775" y="514350"/>
            <a:ext cx="11372850" cy="2677656"/>
          </a:xfrm>
          <a:prstGeom prst="rect">
            <a:avLst/>
          </a:prstGeom>
        </p:spPr>
        <p:txBody>
          <a:bodyPr wrap="square">
            <a:spAutoFit/>
          </a:bodyPr>
          <a:lstStyle/>
          <a:p>
            <a:r>
              <a:rPr lang="en-IN" sz="2400" dirty="0"/>
              <a:t>Selective Search:</a:t>
            </a:r>
          </a:p>
          <a:p>
            <a:br>
              <a:rPr lang="en-IN" sz="2400" dirty="0"/>
            </a:br>
            <a:r>
              <a:rPr lang="en-IN" sz="2400" dirty="0"/>
              <a:t>1. Generate initial sub-segmentation, we generate many candidate regions</a:t>
            </a:r>
          </a:p>
          <a:p>
            <a:br>
              <a:rPr lang="en-IN" sz="2400" dirty="0"/>
            </a:br>
            <a:r>
              <a:rPr lang="en-IN" sz="2400" dirty="0"/>
              <a:t>2. Use greedy algorithm to recursively combine similar regions into larger ones</a:t>
            </a:r>
          </a:p>
          <a:p>
            <a:r>
              <a:rPr lang="en-IN" sz="2400" dirty="0"/>
              <a:t> </a:t>
            </a:r>
            <a:br>
              <a:rPr lang="en-IN" sz="2400" dirty="0"/>
            </a:br>
            <a:r>
              <a:rPr lang="en-IN" sz="2400" dirty="0"/>
              <a:t>3. Use the generated regions to produce the final candidate region proposals</a:t>
            </a:r>
            <a:r>
              <a:rPr lang="en-IN" sz="2400" dirty="0">
                <a:solidFill>
                  <a:srgbClr val="292929"/>
                </a:solidFill>
                <a:latin typeface="source-code-pro"/>
              </a:rPr>
              <a:t> </a:t>
            </a:r>
            <a:endParaRPr lang="en-US" sz="2400" dirty="0"/>
          </a:p>
        </p:txBody>
      </p:sp>
    </p:spTree>
    <p:extLst>
      <p:ext uri="{BB962C8B-B14F-4D97-AF65-F5344CB8AC3E}">
        <p14:creationId xmlns:p14="http://schemas.microsoft.com/office/powerpoint/2010/main" val="1895517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E0F5EB-F165-D84D-A7D1-7552111C2121}"/>
              </a:ext>
            </a:extLst>
          </p:cNvPr>
          <p:cNvSpPr/>
          <p:nvPr/>
        </p:nvSpPr>
        <p:spPr>
          <a:xfrm>
            <a:off x="114301" y="114301"/>
            <a:ext cx="11915774" cy="6001643"/>
          </a:xfrm>
          <a:prstGeom prst="rect">
            <a:avLst/>
          </a:prstGeom>
        </p:spPr>
        <p:txBody>
          <a:bodyPr wrap="square">
            <a:spAutoFit/>
          </a:bodyPr>
          <a:lstStyle/>
          <a:p>
            <a:r>
              <a:rPr lang="en-IN" sz="2400" b="1" dirty="0">
                <a:solidFill>
                  <a:srgbClr val="292929"/>
                </a:solidFill>
                <a:latin typeface="source-serif-pro"/>
              </a:rPr>
              <a:t>RCNN:</a:t>
            </a:r>
          </a:p>
          <a:p>
            <a:endParaRPr lang="en-IN" sz="2400" b="1" dirty="0">
              <a:solidFill>
                <a:srgbClr val="292929"/>
              </a:solidFill>
              <a:latin typeface="source-serif-pro"/>
            </a:endParaRPr>
          </a:p>
          <a:p>
            <a:r>
              <a:rPr lang="en-IN" sz="2400" dirty="0">
                <a:solidFill>
                  <a:srgbClr val="292929"/>
                </a:solidFill>
                <a:latin typeface="source-serif-pro"/>
              </a:rPr>
              <a:t>These 2000 candidate region proposals are warped into a square and fed into a convolutional neural network that produces a 4096-dimensional feature vector as output. </a:t>
            </a:r>
          </a:p>
          <a:p>
            <a:endParaRPr lang="en-IN" sz="2400" dirty="0">
              <a:solidFill>
                <a:srgbClr val="292929"/>
              </a:solidFill>
              <a:latin typeface="source-serif-pro"/>
            </a:endParaRPr>
          </a:p>
          <a:p>
            <a:r>
              <a:rPr lang="en-IN" sz="2400" dirty="0">
                <a:solidFill>
                  <a:srgbClr val="292929"/>
                </a:solidFill>
                <a:latin typeface="source-serif-pro"/>
              </a:rPr>
              <a:t>The CNN acts as a feature extractor and the output dense layer consists of the features extracted from the image and the extracted features are fed into an </a:t>
            </a:r>
            <a:r>
              <a:rPr lang="en-IN" sz="2400" u="sng" dirty="0">
                <a:latin typeface="source-serif-pro"/>
                <a:hlinkClick r:id="rId2"/>
              </a:rPr>
              <a:t>SVM</a:t>
            </a:r>
            <a:r>
              <a:rPr lang="en-IN" sz="2400" dirty="0">
                <a:solidFill>
                  <a:srgbClr val="292929"/>
                </a:solidFill>
                <a:latin typeface="source-serif-pro"/>
              </a:rPr>
              <a:t> to classify the presence of the object within that candidate region proposal. </a:t>
            </a:r>
          </a:p>
          <a:p>
            <a:endParaRPr lang="en-IN" sz="2400" dirty="0">
              <a:solidFill>
                <a:srgbClr val="292929"/>
              </a:solidFill>
              <a:latin typeface="source-serif-pro"/>
            </a:endParaRPr>
          </a:p>
          <a:p>
            <a:r>
              <a:rPr lang="en-IN" sz="2400" dirty="0">
                <a:solidFill>
                  <a:srgbClr val="292929"/>
                </a:solidFill>
                <a:latin typeface="source-serif-pro"/>
              </a:rPr>
              <a:t>In addition to predicting the presence of an object within the region proposals, the algorithm also predicts four values which are offset values to increase the precision of the bounding box.</a:t>
            </a:r>
          </a:p>
          <a:p>
            <a:endParaRPr lang="en-IN" sz="2400" dirty="0">
              <a:solidFill>
                <a:srgbClr val="292929"/>
              </a:solidFill>
              <a:latin typeface="source-serif-pro"/>
            </a:endParaRPr>
          </a:p>
          <a:p>
            <a:r>
              <a:rPr lang="en-IN" sz="2400" dirty="0">
                <a:solidFill>
                  <a:srgbClr val="292929"/>
                </a:solidFill>
                <a:latin typeface="source-serif-pro"/>
              </a:rPr>
              <a:t> For example, given a region proposal, the algorithm would have predicted the presence of a person but the face of that person within that region proposal could’ve been cut in half.</a:t>
            </a:r>
          </a:p>
          <a:p>
            <a:endParaRPr lang="en-IN" sz="2400" dirty="0">
              <a:solidFill>
                <a:srgbClr val="292929"/>
              </a:solidFill>
              <a:latin typeface="source-serif-pro"/>
            </a:endParaRPr>
          </a:p>
          <a:p>
            <a:r>
              <a:rPr lang="en-IN" sz="2400" dirty="0">
                <a:solidFill>
                  <a:srgbClr val="292929"/>
                </a:solidFill>
                <a:latin typeface="source-serif-pro"/>
              </a:rPr>
              <a:t> Therefore, the offset values help in adjusting the bounding box of the region proposal.</a:t>
            </a:r>
            <a:endParaRPr lang="en-US" sz="2400" dirty="0"/>
          </a:p>
        </p:txBody>
      </p:sp>
    </p:spTree>
    <p:extLst>
      <p:ext uri="{BB962C8B-B14F-4D97-AF65-F5344CB8AC3E}">
        <p14:creationId xmlns:p14="http://schemas.microsoft.com/office/powerpoint/2010/main" val="197739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3EE31-456D-C74A-86C7-CED6488D03CA}"/>
              </a:ext>
            </a:extLst>
          </p:cNvPr>
          <p:cNvPicPr>
            <a:picLocks noChangeAspect="1"/>
          </p:cNvPicPr>
          <p:nvPr/>
        </p:nvPicPr>
        <p:blipFill>
          <a:blip r:embed="rId2"/>
          <a:stretch>
            <a:fillRect/>
          </a:stretch>
        </p:blipFill>
        <p:spPr>
          <a:xfrm>
            <a:off x="2565400" y="266700"/>
            <a:ext cx="7061200" cy="6324600"/>
          </a:xfrm>
          <a:prstGeom prst="rect">
            <a:avLst/>
          </a:prstGeom>
        </p:spPr>
      </p:pic>
    </p:spTree>
    <p:extLst>
      <p:ext uri="{BB962C8B-B14F-4D97-AF65-F5344CB8AC3E}">
        <p14:creationId xmlns:p14="http://schemas.microsoft.com/office/powerpoint/2010/main" val="3485974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1F44D6-A4FA-6F44-A548-C535EB8401DA}"/>
              </a:ext>
            </a:extLst>
          </p:cNvPr>
          <p:cNvSpPr/>
          <p:nvPr/>
        </p:nvSpPr>
        <p:spPr>
          <a:xfrm>
            <a:off x="500063" y="485775"/>
            <a:ext cx="11272837" cy="5632311"/>
          </a:xfrm>
          <a:prstGeom prst="rect">
            <a:avLst/>
          </a:prstGeom>
        </p:spPr>
        <p:txBody>
          <a:bodyPr wrap="square">
            <a:spAutoFit/>
          </a:bodyPr>
          <a:lstStyle/>
          <a:p>
            <a:r>
              <a:rPr lang="en-IN" sz="2400" b="1" dirty="0" err="1">
                <a:solidFill>
                  <a:srgbClr val="202124"/>
                </a:solidFill>
                <a:latin typeface="Roboto"/>
              </a:rPr>
              <a:t>DeepDream</a:t>
            </a:r>
            <a:r>
              <a:rPr lang="en-IN" sz="2400" b="1" dirty="0">
                <a:solidFill>
                  <a:srgbClr val="202124"/>
                </a:solidFill>
                <a:latin typeface="Roboto"/>
              </a:rPr>
              <a:t> :</a:t>
            </a:r>
          </a:p>
          <a:p>
            <a:endParaRPr lang="en-IN" sz="2400" b="1" dirty="0">
              <a:solidFill>
                <a:srgbClr val="202124"/>
              </a:solidFill>
              <a:latin typeface="Roboto"/>
            </a:endParaRPr>
          </a:p>
          <a:p>
            <a:r>
              <a:rPr lang="en-IN" sz="2400" dirty="0">
                <a:solidFill>
                  <a:srgbClr val="202124"/>
                </a:solidFill>
                <a:latin typeface="Roboto"/>
              </a:rPr>
              <a:t>It is an experiment that visualizes the patterns learned by a neural network.</a:t>
            </a:r>
          </a:p>
          <a:p>
            <a:endParaRPr lang="en-IN" sz="2400" dirty="0">
              <a:solidFill>
                <a:srgbClr val="202124"/>
              </a:solidFill>
              <a:latin typeface="Roboto"/>
            </a:endParaRPr>
          </a:p>
          <a:p>
            <a:r>
              <a:rPr lang="en-IN" sz="2400" dirty="0">
                <a:solidFill>
                  <a:srgbClr val="202124"/>
                </a:solidFill>
                <a:latin typeface="Roboto"/>
              </a:rPr>
              <a:t> Similar to when a child watches clouds and tries to interpret random shapes, </a:t>
            </a:r>
            <a:r>
              <a:rPr lang="en-IN" sz="2400" dirty="0" err="1">
                <a:solidFill>
                  <a:srgbClr val="202124"/>
                </a:solidFill>
                <a:latin typeface="Roboto"/>
              </a:rPr>
              <a:t>DeepDream</a:t>
            </a:r>
            <a:r>
              <a:rPr lang="en-IN" sz="2400" dirty="0">
                <a:solidFill>
                  <a:srgbClr val="202124"/>
                </a:solidFill>
                <a:latin typeface="Roboto"/>
              </a:rPr>
              <a:t> over-interprets and enhances the patterns it sees in an image.</a:t>
            </a:r>
          </a:p>
          <a:p>
            <a:endParaRPr lang="en-IN" sz="2400" dirty="0">
              <a:solidFill>
                <a:srgbClr val="202124"/>
              </a:solidFill>
              <a:latin typeface="Roboto"/>
            </a:endParaRPr>
          </a:p>
          <a:p>
            <a:r>
              <a:rPr lang="en-IN" sz="2400" dirty="0">
                <a:solidFill>
                  <a:srgbClr val="202124"/>
                </a:solidFill>
                <a:latin typeface="Roboto"/>
              </a:rPr>
              <a:t>It does so by forwarding an image through the network, then calculating the gradient of the image with respect to the activations of a particular layer. </a:t>
            </a:r>
          </a:p>
          <a:p>
            <a:endParaRPr lang="en-IN" sz="2400" dirty="0">
              <a:solidFill>
                <a:srgbClr val="202124"/>
              </a:solidFill>
              <a:latin typeface="Roboto"/>
            </a:endParaRPr>
          </a:p>
          <a:p>
            <a:r>
              <a:rPr lang="en-IN" sz="2400" dirty="0">
                <a:solidFill>
                  <a:srgbClr val="202124"/>
                </a:solidFill>
                <a:latin typeface="Roboto"/>
              </a:rPr>
              <a:t>The image is then modified to increase these activations, enhancing the patterns seen by the network, and resulting in a dream-like image. </a:t>
            </a:r>
          </a:p>
          <a:p>
            <a:endParaRPr lang="en-IN" sz="2400" dirty="0">
              <a:solidFill>
                <a:srgbClr val="202124"/>
              </a:solidFill>
              <a:latin typeface="Roboto"/>
            </a:endParaRPr>
          </a:p>
          <a:p>
            <a:r>
              <a:rPr lang="en-IN" sz="2400" dirty="0">
                <a:solidFill>
                  <a:srgbClr val="202124"/>
                </a:solidFill>
                <a:latin typeface="Roboto"/>
              </a:rPr>
              <a:t>This process was dubbed "</a:t>
            </a:r>
            <a:r>
              <a:rPr lang="en-IN" sz="2400" dirty="0" err="1">
                <a:solidFill>
                  <a:srgbClr val="202124"/>
                </a:solidFill>
                <a:latin typeface="Roboto"/>
              </a:rPr>
              <a:t>Inceptionism</a:t>
            </a:r>
            <a:r>
              <a:rPr lang="en-IN" sz="2400" dirty="0">
                <a:solidFill>
                  <a:srgbClr val="202124"/>
                </a:solidFill>
                <a:latin typeface="Roboto"/>
              </a:rPr>
              <a:t>" (a reference to </a:t>
            </a:r>
            <a:r>
              <a:rPr lang="en-IN" sz="2400" dirty="0">
                <a:solidFill>
                  <a:srgbClr val="202124"/>
                </a:solidFill>
                <a:latin typeface="Roboto"/>
                <a:hlinkClick r:id="rId2"/>
              </a:rPr>
              <a:t>InceptionNet</a:t>
            </a:r>
            <a:r>
              <a:rPr lang="en-IN" sz="2400" dirty="0">
                <a:solidFill>
                  <a:srgbClr val="202124"/>
                </a:solidFill>
                <a:latin typeface="Roboto"/>
              </a:rPr>
              <a:t>, and the </a:t>
            </a:r>
            <a:r>
              <a:rPr lang="en-IN" sz="2400" dirty="0">
                <a:solidFill>
                  <a:srgbClr val="202124"/>
                </a:solidFill>
                <a:latin typeface="Roboto"/>
                <a:hlinkClick r:id="rId3"/>
              </a:rPr>
              <a:t>movie</a:t>
            </a:r>
            <a:r>
              <a:rPr lang="en-IN" sz="2400" dirty="0">
                <a:solidFill>
                  <a:srgbClr val="202124"/>
                </a:solidFill>
                <a:latin typeface="Roboto"/>
              </a:rPr>
              <a:t> Inception).</a:t>
            </a:r>
            <a:endParaRPr lang="en-IN" sz="2400" b="0" i="0" dirty="0">
              <a:solidFill>
                <a:srgbClr val="202124"/>
              </a:solidFill>
              <a:effectLst/>
              <a:latin typeface="Roboto"/>
            </a:endParaRPr>
          </a:p>
        </p:txBody>
      </p:sp>
    </p:spTree>
    <p:extLst>
      <p:ext uri="{BB962C8B-B14F-4D97-AF65-F5344CB8AC3E}">
        <p14:creationId xmlns:p14="http://schemas.microsoft.com/office/powerpoint/2010/main" val="2329014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FEB9A-D54F-784A-A15B-48754E5B5AED}"/>
              </a:ext>
            </a:extLst>
          </p:cNvPr>
          <p:cNvPicPr>
            <a:picLocks noChangeAspect="1"/>
          </p:cNvPicPr>
          <p:nvPr/>
        </p:nvPicPr>
        <p:blipFill>
          <a:blip r:embed="rId2"/>
          <a:stretch>
            <a:fillRect/>
          </a:stretch>
        </p:blipFill>
        <p:spPr>
          <a:xfrm>
            <a:off x="1212850" y="266700"/>
            <a:ext cx="9766300" cy="6324600"/>
          </a:xfrm>
          <a:prstGeom prst="rect">
            <a:avLst/>
          </a:prstGeom>
        </p:spPr>
      </p:pic>
    </p:spTree>
    <p:extLst>
      <p:ext uri="{BB962C8B-B14F-4D97-AF65-F5344CB8AC3E}">
        <p14:creationId xmlns:p14="http://schemas.microsoft.com/office/powerpoint/2010/main" val="225990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57A4C6-4D23-CA43-9C8D-FEC4CB7B43CD}"/>
              </a:ext>
            </a:extLst>
          </p:cNvPr>
          <p:cNvSpPr/>
          <p:nvPr/>
        </p:nvSpPr>
        <p:spPr>
          <a:xfrm>
            <a:off x="0" y="157163"/>
            <a:ext cx="11944349" cy="1938992"/>
          </a:xfrm>
          <a:prstGeom prst="rect">
            <a:avLst/>
          </a:prstGeom>
        </p:spPr>
        <p:txBody>
          <a:bodyPr wrap="square">
            <a:spAutoFit/>
          </a:bodyPr>
          <a:lstStyle/>
          <a:p>
            <a:r>
              <a:rPr lang="en-IN" sz="2400" b="1" dirty="0">
                <a:solidFill>
                  <a:srgbClr val="292929"/>
                </a:solidFill>
                <a:latin typeface="sohne"/>
              </a:rPr>
              <a:t>Dropout:</a:t>
            </a:r>
          </a:p>
          <a:p>
            <a:endParaRPr lang="en-IN" sz="2400" b="1" dirty="0">
              <a:solidFill>
                <a:srgbClr val="292929"/>
              </a:solidFill>
              <a:latin typeface="sohne"/>
            </a:endParaRPr>
          </a:p>
          <a:p>
            <a:r>
              <a:rPr lang="en-IN" sz="2400" dirty="0">
                <a:solidFill>
                  <a:srgbClr val="292929"/>
                </a:solidFill>
                <a:latin typeface="source-serif-pro"/>
              </a:rPr>
              <a:t>Dropout means that during training with some probability </a:t>
            </a:r>
            <a:r>
              <a:rPr lang="en-IN" sz="2400" b="1" dirty="0">
                <a:solidFill>
                  <a:srgbClr val="292929"/>
                </a:solidFill>
                <a:latin typeface="source-serif-pro"/>
              </a:rPr>
              <a:t>P</a:t>
            </a:r>
            <a:r>
              <a:rPr lang="en-IN" sz="2400" dirty="0">
                <a:solidFill>
                  <a:srgbClr val="292929"/>
                </a:solidFill>
                <a:latin typeface="source-serif-pro"/>
              </a:rPr>
              <a:t> a neuron of the neural network gets turned off during training.</a:t>
            </a:r>
          </a:p>
          <a:p>
            <a:r>
              <a:rPr lang="en-IN" sz="2400" dirty="0">
                <a:solidFill>
                  <a:srgbClr val="292929"/>
                </a:solidFill>
                <a:latin typeface="source-serif-pro"/>
              </a:rPr>
              <a:t>Example:</a:t>
            </a:r>
            <a:endParaRPr lang="en-IN" sz="2400" b="0" i="0" dirty="0">
              <a:solidFill>
                <a:srgbClr val="292929"/>
              </a:solidFill>
              <a:effectLst/>
              <a:latin typeface="source-serif-pro"/>
            </a:endParaRPr>
          </a:p>
        </p:txBody>
      </p:sp>
      <p:pic>
        <p:nvPicPr>
          <p:cNvPr id="3" name="Picture 2">
            <a:extLst>
              <a:ext uri="{FF2B5EF4-FFF2-40B4-BE49-F238E27FC236}">
                <a16:creationId xmlns:a16="http://schemas.microsoft.com/office/drawing/2014/main" id="{00FC0141-39F9-1F43-B2B8-120C448D6E2B}"/>
              </a:ext>
            </a:extLst>
          </p:cNvPr>
          <p:cNvPicPr>
            <a:picLocks noChangeAspect="1"/>
          </p:cNvPicPr>
          <p:nvPr/>
        </p:nvPicPr>
        <p:blipFill>
          <a:blip r:embed="rId2"/>
          <a:stretch>
            <a:fillRect/>
          </a:stretch>
        </p:blipFill>
        <p:spPr>
          <a:xfrm>
            <a:off x="0" y="2386732"/>
            <a:ext cx="12192000" cy="3170386"/>
          </a:xfrm>
          <a:prstGeom prst="rect">
            <a:avLst/>
          </a:prstGeom>
        </p:spPr>
      </p:pic>
    </p:spTree>
    <p:extLst>
      <p:ext uri="{BB962C8B-B14F-4D97-AF65-F5344CB8AC3E}">
        <p14:creationId xmlns:p14="http://schemas.microsoft.com/office/powerpoint/2010/main" val="2841650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522027-4B4F-914E-9569-E50B154C0273}"/>
              </a:ext>
            </a:extLst>
          </p:cNvPr>
          <p:cNvSpPr/>
          <p:nvPr/>
        </p:nvSpPr>
        <p:spPr>
          <a:xfrm>
            <a:off x="128587" y="114301"/>
            <a:ext cx="11858625" cy="6001643"/>
          </a:xfrm>
          <a:prstGeom prst="rect">
            <a:avLst/>
          </a:prstGeom>
        </p:spPr>
        <p:txBody>
          <a:bodyPr wrap="square">
            <a:spAutoFit/>
          </a:bodyPr>
          <a:lstStyle/>
          <a:p>
            <a:r>
              <a:rPr lang="en-IN" sz="2400" dirty="0">
                <a:solidFill>
                  <a:srgbClr val="292929"/>
                </a:solidFill>
                <a:latin typeface="source-serif-pro"/>
              </a:rPr>
              <a:t>Assume on the left side we have a feedforward neural network with no dropout. </a:t>
            </a:r>
          </a:p>
          <a:p>
            <a:endParaRPr lang="en-IN" sz="2400" dirty="0">
              <a:solidFill>
                <a:srgbClr val="292929"/>
              </a:solidFill>
              <a:latin typeface="source-serif-pro"/>
            </a:endParaRPr>
          </a:p>
          <a:p>
            <a:r>
              <a:rPr lang="en-IN" sz="2400" dirty="0">
                <a:solidFill>
                  <a:srgbClr val="292929"/>
                </a:solidFill>
                <a:latin typeface="source-serif-pro"/>
              </a:rPr>
              <a:t>Using dropout with let’s say a probability of </a:t>
            </a:r>
            <a:r>
              <a:rPr lang="en-IN" sz="2400" b="1" dirty="0">
                <a:solidFill>
                  <a:srgbClr val="292929"/>
                </a:solidFill>
                <a:latin typeface="source-serif-pro"/>
              </a:rPr>
              <a:t>P=0.5</a:t>
            </a:r>
            <a:r>
              <a:rPr lang="en-IN" sz="2400" dirty="0">
                <a:solidFill>
                  <a:srgbClr val="292929"/>
                </a:solidFill>
                <a:latin typeface="source-serif-pro"/>
              </a:rPr>
              <a:t> that a random neuron gets turned off during training would result in a neural network on the right side.</a:t>
            </a:r>
          </a:p>
          <a:p>
            <a:endParaRPr lang="en-IN" sz="2400" dirty="0">
              <a:solidFill>
                <a:srgbClr val="292929"/>
              </a:solidFill>
              <a:latin typeface="source-serif-pro"/>
            </a:endParaRPr>
          </a:p>
          <a:p>
            <a:r>
              <a:rPr lang="en-IN" sz="2400" dirty="0">
                <a:solidFill>
                  <a:srgbClr val="292929"/>
                </a:solidFill>
                <a:latin typeface="source-serif-pro"/>
              </a:rPr>
              <a:t>In this case, you can observe that approximately half of the neurons are not active and are not considered as a part of the neural network. </a:t>
            </a:r>
          </a:p>
          <a:p>
            <a:endParaRPr lang="en-IN" sz="2400" dirty="0">
              <a:solidFill>
                <a:srgbClr val="292929"/>
              </a:solidFill>
              <a:latin typeface="source-serif-pro"/>
            </a:endParaRPr>
          </a:p>
          <a:p>
            <a:r>
              <a:rPr lang="en-IN" sz="2400" dirty="0">
                <a:solidFill>
                  <a:srgbClr val="292929"/>
                </a:solidFill>
                <a:latin typeface="source-serif-pro"/>
              </a:rPr>
              <a:t>Now it  can be observed that the neural network becomes simpler.</a:t>
            </a:r>
          </a:p>
          <a:p>
            <a:endParaRPr lang="en-IN" sz="2400" dirty="0">
              <a:solidFill>
                <a:srgbClr val="292929"/>
              </a:solidFill>
              <a:latin typeface="source-serif-pro"/>
            </a:endParaRPr>
          </a:p>
          <a:p>
            <a:r>
              <a:rPr lang="en-IN" sz="2400" dirty="0">
                <a:solidFill>
                  <a:srgbClr val="292929"/>
                </a:solidFill>
                <a:latin typeface="source-serif-pro"/>
              </a:rPr>
              <a:t>A simpler version of the neural network results in less complexity that can reduce overfitting.</a:t>
            </a:r>
          </a:p>
          <a:p>
            <a:endParaRPr lang="en-IN" sz="2400" dirty="0">
              <a:solidFill>
                <a:srgbClr val="292929"/>
              </a:solidFill>
              <a:latin typeface="source-serif-pro"/>
            </a:endParaRPr>
          </a:p>
          <a:p>
            <a:r>
              <a:rPr lang="en-IN" sz="2400" dirty="0">
                <a:solidFill>
                  <a:srgbClr val="292929"/>
                </a:solidFill>
                <a:latin typeface="source-serif-pro"/>
              </a:rPr>
              <a:t>The deactivation of neurons with a certain probability </a:t>
            </a:r>
            <a:r>
              <a:rPr lang="en-IN" sz="2400" b="1" dirty="0">
                <a:solidFill>
                  <a:srgbClr val="292929"/>
                </a:solidFill>
                <a:latin typeface="source-serif-pro"/>
              </a:rPr>
              <a:t>P</a:t>
            </a:r>
            <a:r>
              <a:rPr lang="en-IN" sz="2400" dirty="0">
                <a:solidFill>
                  <a:srgbClr val="292929"/>
                </a:solidFill>
                <a:latin typeface="source-serif-pro"/>
              </a:rPr>
              <a:t> is applied at each forward propagation and weight update step.</a:t>
            </a:r>
          </a:p>
          <a:p>
            <a:br>
              <a:rPr lang="en-IN" sz="2400" dirty="0"/>
            </a:br>
            <a:endParaRPr lang="en-IN" sz="2400" dirty="0">
              <a:effectLst/>
            </a:endParaRPr>
          </a:p>
        </p:txBody>
      </p:sp>
    </p:spTree>
    <p:extLst>
      <p:ext uri="{BB962C8B-B14F-4D97-AF65-F5344CB8AC3E}">
        <p14:creationId xmlns:p14="http://schemas.microsoft.com/office/powerpoint/2010/main" val="3722748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4B4F23-DAAD-8445-9B2D-00A8A8125633}"/>
              </a:ext>
            </a:extLst>
          </p:cNvPr>
          <p:cNvSpPr/>
          <p:nvPr/>
        </p:nvSpPr>
        <p:spPr>
          <a:xfrm>
            <a:off x="228600" y="200025"/>
            <a:ext cx="11672888" cy="6001643"/>
          </a:xfrm>
          <a:prstGeom prst="rect">
            <a:avLst/>
          </a:prstGeom>
        </p:spPr>
        <p:txBody>
          <a:bodyPr wrap="square">
            <a:spAutoFit/>
          </a:bodyPr>
          <a:lstStyle/>
          <a:p>
            <a:r>
              <a:rPr lang="en-IN" sz="2400" b="1" dirty="0">
                <a:solidFill>
                  <a:srgbClr val="292929"/>
                </a:solidFill>
                <a:latin typeface="sohne"/>
              </a:rPr>
              <a:t>Conclusions:</a:t>
            </a:r>
          </a:p>
          <a:p>
            <a:endParaRPr lang="en-IN" sz="2400" b="1" dirty="0">
              <a:solidFill>
                <a:srgbClr val="292929"/>
              </a:solidFill>
              <a:latin typeface="sohne"/>
            </a:endParaRPr>
          </a:p>
          <a:p>
            <a:pPr>
              <a:buFont typeface="Arial" panose="020B0604020202020204" pitchFamily="34" charset="0"/>
              <a:buChar char="•"/>
            </a:pPr>
            <a:r>
              <a:rPr lang="en-IN" sz="2400" dirty="0">
                <a:solidFill>
                  <a:srgbClr val="292929"/>
                </a:solidFill>
                <a:latin typeface="source-serif-pro"/>
              </a:rPr>
              <a:t>Overfitting occurs in more complex neural network models (many layers, many neurons)</a:t>
            </a:r>
          </a:p>
          <a:p>
            <a:pPr>
              <a:buFont typeface="Arial" panose="020B0604020202020204" pitchFamily="34" charset="0"/>
              <a:buChar char="•"/>
            </a:pPr>
            <a:endParaRPr lang="en-IN" sz="2400" dirty="0">
              <a:solidFill>
                <a:srgbClr val="292929"/>
              </a:solidFill>
              <a:latin typeface="source-serif-pro"/>
            </a:endParaRPr>
          </a:p>
          <a:p>
            <a:pPr>
              <a:buFont typeface="Arial" panose="020B0604020202020204" pitchFamily="34" charset="0"/>
              <a:buChar char="•"/>
            </a:pPr>
            <a:r>
              <a:rPr lang="en-IN" sz="2400" dirty="0">
                <a:solidFill>
                  <a:srgbClr val="292929"/>
                </a:solidFill>
                <a:latin typeface="source-serif-pro"/>
              </a:rPr>
              <a:t>Complexity of the neural network can be reduced by using L1 and L2 regularization as well as dropout</a:t>
            </a:r>
          </a:p>
          <a:p>
            <a:pPr>
              <a:buFont typeface="Arial" panose="020B0604020202020204" pitchFamily="34" charset="0"/>
              <a:buChar char="•"/>
            </a:pPr>
            <a:endParaRPr lang="en-IN" sz="2400" dirty="0">
              <a:solidFill>
                <a:srgbClr val="292929"/>
              </a:solidFill>
              <a:latin typeface="source-serif-pro"/>
            </a:endParaRPr>
          </a:p>
          <a:p>
            <a:pPr>
              <a:buFont typeface="Arial" panose="020B0604020202020204" pitchFamily="34" charset="0"/>
              <a:buChar char="•"/>
            </a:pPr>
            <a:r>
              <a:rPr lang="en-IN" sz="2400" dirty="0">
                <a:solidFill>
                  <a:srgbClr val="292929"/>
                </a:solidFill>
                <a:latin typeface="source-serif-pro"/>
              </a:rPr>
              <a:t>L1 regularization forces the weight parameters to become zero</a:t>
            </a:r>
          </a:p>
          <a:p>
            <a:pPr>
              <a:buFont typeface="Arial" panose="020B0604020202020204" pitchFamily="34" charset="0"/>
              <a:buChar char="•"/>
            </a:pPr>
            <a:endParaRPr lang="en-IN" sz="2400" dirty="0">
              <a:solidFill>
                <a:srgbClr val="292929"/>
              </a:solidFill>
              <a:latin typeface="source-serif-pro"/>
            </a:endParaRPr>
          </a:p>
          <a:p>
            <a:pPr>
              <a:buFont typeface="Arial" panose="020B0604020202020204" pitchFamily="34" charset="0"/>
              <a:buChar char="•"/>
            </a:pPr>
            <a:r>
              <a:rPr lang="en-IN" sz="2400" dirty="0">
                <a:solidFill>
                  <a:srgbClr val="292929"/>
                </a:solidFill>
                <a:latin typeface="source-serif-pro"/>
              </a:rPr>
              <a:t>L2 regularization forces the weight parameters towards zero (but never exactly zero)</a:t>
            </a:r>
          </a:p>
          <a:p>
            <a:pPr>
              <a:buFont typeface="Arial" panose="020B0604020202020204" pitchFamily="34" charset="0"/>
              <a:buChar char="•"/>
            </a:pPr>
            <a:endParaRPr lang="en-IN" sz="2400" dirty="0">
              <a:solidFill>
                <a:srgbClr val="292929"/>
              </a:solidFill>
              <a:latin typeface="source-serif-pro"/>
            </a:endParaRPr>
          </a:p>
          <a:p>
            <a:pPr>
              <a:buFont typeface="Arial" panose="020B0604020202020204" pitchFamily="34" charset="0"/>
              <a:buChar char="•"/>
            </a:pPr>
            <a:r>
              <a:rPr lang="en-IN" sz="2400" dirty="0">
                <a:solidFill>
                  <a:srgbClr val="292929"/>
                </a:solidFill>
                <a:latin typeface="source-serif-pro"/>
              </a:rPr>
              <a:t>Smaller weight parameters make some neurons neglectable → neural network becomes less complex → less overfitting</a:t>
            </a:r>
          </a:p>
          <a:p>
            <a:pPr>
              <a:buFont typeface="Arial" panose="020B0604020202020204" pitchFamily="34" charset="0"/>
              <a:buChar char="•"/>
            </a:pPr>
            <a:endParaRPr lang="en-IN" sz="2400" dirty="0">
              <a:solidFill>
                <a:srgbClr val="292929"/>
              </a:solidFill>
              <a:latin typeface="source-serif-pro"/>
            </a:endParaRPr>
          </a:p>
          <a:p>
            <a:pPr>
              <a:buFont typeface="Arial" panose="020B0604020202020204" pitchFamily="34" charset="0"/>
              <a:buChar char="•"/>
            </a:pPr>
            <a:r>
              <a:rPr lang="en-IN" sz="2400" dirty="0">
                <a:solidFill>
                  <a:srgbClr val="292929"/>
                </a:solidFill>
                <a:latin typeface="source-serif-pro"/>
              </a:rPr>
              <a:t>During dropout, some neurons get deactivated with a random probability </a:t>
            </a:r>
            <a:r>
              <a:rPr lang="en-IN" sz="2400" b="1" dirty="0">
                <a:solidFill>
                  <a:srgbClr val="292929"/>
                </a:solidFill>
                <a:latin typeface="source-serif-pro"/>
              </a:rPr>
              <a:t>P </a:t>
            </a:r>
            <a:r>
              <a:rPr lang="en-IN" sz="2400" dirty="0">
                <a:solidFill>
                  <a:srgbClr val="292929"/>
                </a:solidFill>
                <a:latin typeface="source-serif-pro"/>
              </a:rPr>
              <a:t>→ Neural network becomes less complex</a:t>
            </a:r>
            <a:r>
              <a:rPr lang="en-IN" sz="2400" b="1" dirty="0">
                <a:solidFill>
                  <a:srgbClr val="292929"/>
                </a:solidFill>
                <a:latin typeface="source-serif-pro"/>
              </a:rPr>
              <a:t> </a:t>
            </a:r>
            <a:r>
              <a:rPr lang="en-IN" sz="2400" dirty="0">
                <a:solidFill>
                  <a:srgbClr val="292929"/>
                </a:solidFill>
                <a:latin typeface="source-serif-pro"/>
              </a:rPr>
              <a:t>→ less overfitting</a:t>
            </a:r>
            <a:endParaRPr lang="en-IN" sz="2400" b="0" i="0" dirty="0">
              <a:solidFill>
                <a:srgbClr val="292929"/>
              </a:solidFill>
              <a:effectLst/>
              <a:latin typeface="source-serif-pro"/>
            </a:endParaRPr>
          </a:p>
        </p:txBody>
      </p:sp>
    </p:spTree>
    <p:extLst>
      <p:ext uri="{BB962C8B-B14F-4D97-AF65-F5344CB8AC3E}">
        <p14:creationId xmlns:p14="http://schemas.microsoft.com/office/powerpoint/2010/main" val="366167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8E873-9620-8840-9290-235EBB14E211}"/>
              </a:ext>
            </a:extLst>
          </p:cNvPr>
          <p:cNvPicPr>
            <a:picLocks noChangeAspect="1"/>
          </p:cNvPicPr>
          <p:nvPr/>
        </p:nvPicPr>
        <p:blipFill>
          <a:blip r:embed="rId2"/>
          <a:stretch>
            <a:fillRect/>
          </a:stretch>
        </p:blipFill>
        <p:spPr>
          <a:xfrm>
            <a:off x="1657350" y="1327150"/>
            <a:ext cx="8877300" cy="4203700"/>
          </a:xfrm>
          <a:prstGeom prst="rect">
            <a:avLst/>
          </a:prstGeom>
        </p:spPr>
      </p:pic>
      <p:sp>
        <p:nvSpPr>
          <p:cNvPr id="3" name="TextBox 2">
            <a:extLst>
              <a:ext uri="{FF2B5EF4-FFF2-40B4-BE49-F238E27FC236}">
                <a16:creationId xmlns:a16="http://schemas.microsoft.com/office/drawing/2014/main" id="{F7997BB5-31EA-064E-A67C-B489A7BB1D02}"/>
              </a:ext>
            </a:extLst>
          </p:cNvPr>
          <p:cNvSpPr txBox="1"/>
          <p:nvPr/>
        </p:nvSpPr>
        <p:spPr>
          <a:xfrm>
            <a:off x="2371725" y="585788"/>
            <a:ext cx="3418436" cy="400110"/>
          </a:xfrm>
          <a:prstGeom prst="rect">
            <a:avLst/>
          </a:prstGeom>
          <a:noFill/>
        </p:spPr>
        <p:txBody>
          <a:bodyPr wrap="none" rtlCol="0">
            <a:spAutoFit/>
          </a:bodyPr>
          <a:lstStyle/>
          <a:p>
            <a:r>
              <a:rPr lang="en-US" sz="2000" b="1" dirty="0"/>
              <a:t>Convolutional Neural Network</a:t>
            </a:r>
          </a:p>
        </p:txBody>
      </p:sp>
    </p:spTree>
    <p:extLst>
      <p:ext uri="{BB962C8B-B14F-4D97-AF65-F5344CB8AC3E}">
        <p14:creationId xmlns:p14="http://schemas.microsoft.com/office/powerpoint/2010/main" val="2397254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554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45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68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27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265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32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ACA3C0-81C4-5344-9A87-4C6255AB7F82}"/>
              </a:ext>
            </a:extLst>
          </p:cNvPr>
          <p:cNvSpPr/>
          <p:nvPr/>
        </p:nvSpPr>
        <p:spPr>
          <a:xfrm>
            <a:off x="385763" y="457200"/>
            <a:ext cx="11444287" cy="2677656"/>
          </a:xfrm>
          <a:prstGeom prst="rect">
            <a:avLst/>
          </a:prstGeom>
        </p:spPr>
        <p:txBody>
          <a:bodyPr wrap="square">
            <a:spAutoFit/>
          </a:bodyPr>
          <a:lstStyle/>
          <a:p>
            <a:pPr algn="just"/>
            <a:r>
              <a:rPr lang="en-IN" sz="2400" dirty="0">
                <a:solidFill>
                  <a:schemeClr val="accent1">
                    <a:lumMod val="50000"/>
                  </a:schemeClr>
                </a:solidFill>
                <a:latin typeface="erdana"/>
              </a:rPr>
              <a:t>Convolution Layer:</a:t>
            </a:r>
          </a:p>
          <a:p>
            <a:pPr algn="just"/>
            <a:endParaRPr lang="en-IN" sz="2400" dirty="0">
              <a:solidFill>
                <a:schemeClr val="accent1">
                  <a:lumMod val="50000"/>
                </a:schemeClr>
              </a:solidFill>
              <a:latin typeface="erdana"/>
            </a:endParaRPr>
          </a:p>
          <a:p>
            <a:pPr algn="just"/>
            <a:r>
              <a:rPr lang="en-IN" sz="2000" dirty="0">
                <a:solidFill>
                  <a:srgbClr val="333333"/>
                </a:solidFill>
                <a:latin typeface="inter-regular"/>
              </a:rPr>
              <a:t>Convolution layer is the first layer to extract features from an input image. </a:t>
            </a:r>
          </a:p>
          <a:p>
            <a:pPr algn="just"/>
            <a:endParaRPr lang="en-IN" sz="2000" dirty="0">
              <a:solidFill>
                <a:srgbClr val="333333"/>
              </a:solidFill>
              <a:latin typeface="inter-regular"/>
            </a:endParaRPr>
          </a:p>
          <a:p>
            <a:pPr algn="just"/>
            <a:r>
              <a:rPr lang="en-IN" sz="2000" dirty="0">
                <a:solidFill>
                  <a:srgbClr val="333333"/>
                </a:solidFill>
                <a:latin typeface="inter-regular"/>
              </a:rPr>
              <a:t>By learning image features using a small square of input data, the convolutional layer preserves the relationship between pixels. </a:t>
            </a:r>
          </a:p>
          <a:p>
            <a:pPr algn="just"/>
            <a:endParaRPr lang="en-IN" sz="2000" dirty="0">
              <a:solidFill>
                <a:srgbClr val="333333"/>
              </a:solidFill>
              <a:latin typeface="inter-regular"/>
            </a:endParaRPr>
          </a:p>
          <a:p>
            <a:pPr algn="just"/>
            <a:r>
              <a:rPr lang="en-IN" sz="2000" dirty="0">
                <a:solidFill>
                  <a:srgbClr val="333333"/>
                </a:solidFill>
                <a:latin typeface="inter-regular"/>
              </a:rPr>
              <a:t>It is a mathematical operation which takes two inputs such as image matrix and a kernel or filter.</a:t>
            </a:r>
            <a:endParaRPr lang="en-IN" sz="2000" b="0" i="0" dirty="0">
              <a:solidFill>
                <a:srgbClr val="333333"/>
              </a:solidFill>
              <a:effectLst/>
              <a:latin typeface="inter-regular"/>
            </a:endParaRPr>
          </a:p>
        </p:txBody>
      </p:sp>
      <p:sp>
        <p:nvSpPr>
          <p:cNvPr id="5" name="Rectangle 4">
            <a:extLst>
              <a:ext uri="{FF2B5EF4-FFF2-40B4-BE49-F238E27FC236}">
                <a16:creationId xmlns:a16="http://schemas.microsoft.com/office/drawing/2014/main" id="{3E3D0D23-E90A-0242-BAD6-23911C18D994}"/>
              </a:ext>
            </a:extLst>
          </p:cNvPr>
          <p:cNvSpPr/>
          <p:nvPr/>
        </p:nvSpPr>
        <p:spPr>
          <a:xfrm>
            <a:off x="500063" y="3314700"/>
            <a:ext cx="8643937" cy="1477328"/>
          </a:xfrm>
          <a:prstGeom prst="rect">
            <a:avLst/>
          </a:prstGeom>
        </p:spPr>
        <p:txBody>
          <a:bodyPr wrap="square">
            <a:spAutoFit/>
          </a:bodyPr>
          <a:lstStyle/>
          <a:p>
            <a:pPr algn="just">
              <a:buFont typeface="Arial" panose="020B0604020202020204" pitchFamily="34" charset="0"/>
              <a:buChar char="•"/>
            </a:pPr>
            <a:r>
              <a:rPr lang="en-IN" dirty="0">
                <a:solidFill>
                  <a:srgbClr val="000000"/>
                </a:solidFill>
                <a:latin typeface="inter-regular"/>
              </a:rPr>
              <a:t>The dimension of the image matrix is </a:t>
            </a:r>
            <a:r>
              <a:rPr lang="en-IN" b="1" dirty="0" err="1">
                <a:solidFill>
                  <a:srgbClr val="000000"/>
                </a:solidFill>
                <a:latin typeface="inter-bold"/>
              </a:rPr>
              <a:t>h×w×d</a:t>
            </a:r>
            <a:r>
              <a:rPr lang="en-IN" dirty="0">
                <a:solidFill>
                  <a:srgbClr val="000000"/>
                </a:solidFill>
                <a:latin typeface="inter-regular"/>
              </a:rPr>
              <a:t>.</a:t>
            </a:r>
          </a:p>
          <a:p>
            <a:pPr algn="just">
              <a:buFont typeface="Arial" panose="020B0604020202020204" pitchFamily="34" charset="0"/>
              <a:buChar char="•"/>
            </a:pPr>
            <a:endParaRPr lang="en-IN" dirty="0">
              <a:solidFill>
                <a:srgbClr val="000000"/>
              </a:solidFill>
              <a:latin typeface="inter-regular"/>
            </a:endParaRPr>
          </a:p>
          <a:p>
            <a:pPr algn="just">
              <a:buFont typeface="Arial" panose="020B0604020202020204" pitchFamily="34" charset="0"/>
              <a:buChar char="•"/>
            </a:pPr>
            <a:r>
              <a:rPr lang="en-IN" dirty="0">
                <a:solidFill>
                  <a:srgbClr val="000000"/>
                </a:solidFill>
                <a:latin typeface="inter-regular"/>
              </a:rPr>
              <a:t>The dimension of the filter is </a:t>
            </a:r>
            <a:r>
              <a:rPr lang="en-IN" b="1" dirty="0" err="1">
                <a:solidFill>
                  <a:srgbClr val="000000"/>
                </a:solidFill>
                <a:latin typeface="inter-bold"/>
              </a:rPr>
              <a:t>f</a:t>
            </a:r>
            <a:r>
              <a:rPr lang="en-IN" b="1" baseline="-25000" dirty="0" err="1">
                <a:solidFill>
                  <a:srgbClr val="000000"/>
                </a:solidFill>
                <a:latin typeface="inter-bold"/>
              </a:rPr>
              <a:t>h</a:t>
            </a:r>
            <a:r>
              <a:rPr lang="en-IN" b="1" dirty="0" err="1">
                <a:solidFill>
                  <a:srgbClr val="000000"/>
                </a:solidFill>
                <a:latin typeface="inter-bold"/>
              </a:rPr>
              <a:t>×f</a:t>
            </a:r>
            <a:r>
              <a:rPr lang="en-IN" b="1" baseline="-25000" dirty="0" err="1">
                <a:solidFill>
                  <a:srgbClr val="000000"/>
                </a:solidFill>
                <a:latin typeface="inter-bold"/>
              </a:rPr>
              <a:t>w</a:t>
            </a:r>
            <a:r>
              <a:rPr lang="en-IN" b="1" dirty="0" err="1">
                <a:solidFill>
                  <a:srgbClr val="000000"/>
                </a:solidFill>
                <a:latin typeface="inter-bold"/>
              </a:rPr>
              <a:t>×d</a:t>
            </a:r>
            <a:r>
              <a:rPr lang="en-IN" dirty="0">
                <a:solidFill>
                  <a:srgbClr val="000000"/>
                </a:solidFill>
                <a:latin typeface="inter-regular"/>
              </a:rPr>
              <a:t>.</a:t>
            </a:r>
          </a:p>
          <a:p>
            <a:pPr algn="just">
              <a:buFont typeface="Arial" panose="020B0604020202020204" pitchFamily="34" charset="0"/>
              <a:buChar char="•"/>
            </a:pPr>
            <a:endParaRPr lang="en-IN" dirty="0">
              <a:solidFill>
                <a:srgbClr val="000000"/>
              </a:solidFill>
              <a:latin typeface="inter-regular"/>
            </a:endParaRPr>
          </a:p>
          <a:p>
            <a:pPr algn="just">
              <a:buFont typeface="Arial" panose="020B0604020202020204" pitchFamily="34" charset="0"/>
              <a:buChar char="•"/>
            </a:pPr>
            <a:r>
              <a:rPr lang="en-IN" dirty="0">
                <a:solidFill>
                  <a:srgbClr val="000000"/>
                </a:solidFill>
                <a:latin typeface="inter-regular"/>
              </a:rPr>
              <a:t>The dimension of the output is </a:t>
            </a:r>
            <a:r>
              <a:rPr lang="en-IN" b="1" dirty="0">
                <a:solidFill>
                  <a:srgbClr val="000000"/>
                </a:solidFill>
                <a:latin typeface="inter-bold"/>
              </a:rPr>
              <a:t>(h-f</a:t>
            </a:r>
            <a:r>
              <a:rPr lang="en-IN" b="1" baseline="-25000" dirty="0">
                <a:solidFill>
                  <a:srgbClr val="000000"/>
                </a:solidFill>
                <a:latin typeface="inter-bold"/>
              </a:rPr>
              <a:t>h</a:t>
            </a:r>
            <a:r>
              <a:rPr lang="en-IN" b="1" dirty="0">
                <a:solidFill>
                  <a:srgbClr val="000000"/>
                </a:solidFill>
                <a:latin typeface="inter-bold"/>
              </a:rPr>
              <a:t>+1)×(w-f</a:t>
            </a:r>
            <a:r>
              <a:rPr lang="en-IN" b="1" baseline="-25000" dirty="0">
                <a:solidFill>
                  <a:srgbClr val="000000"/>
                </a:solidFill>
                <a:latin typeface="inter-bold"/>
              </a:rPr>
              <a:t>w</a:t>
            </a:r>
            <a:r>
              <a:rPr lang="en-IN" b="1" dirty="0">
                <a:solidFill>
                  <a:srgbClr val="000000"/>
                </a:solidFill>
                <a:latin typeface="inter-bold"/>
              </a:rPr>
              <a:t>+1)×1</a:t>
            </a:r>
            <a:r>
              <a:rPr lang="en-IN" dirty="0">
                <a:solidFill>
                  <a:srgbClr val="000000"/>
                </a:solidFill>
                <a:latin typeface="inter-regular"/>
              </a:rPr>
              <a:t>.</a:t>
            </a:r>
            <a:endParaRPr lang="en-IN" b="0" i="0" dirty="0">
              <a:solidFill>
                <a:srgbClr val="000000"/>
              </a:solidFill>
              <a:effectLst/>
              <a:latin typeface="inter-regular"/>
            </a:endParaRPr>
          </a:p>
        </p:txBody>
      </p:sp>
      <p:pic>
        <p:nvPicPr>
          <p:cNvPr id="6" name="Picture 5">
            <a:extLst>
              <a:ext uri="{FF2B5EF4-FFF2-40B4-BE49-F238E27FC236}">
                <a16:creationId xmlns:a16="http://schemas.microsoft.com/office/drawing/2014/main" id="{8CBF3581-F54E-E744-B48E-4BCD74EBBDAD}"/>
              </a:ext>
            </a:extLst>
          </p:cNvPr>
          <p:cNvPicPr>
            <a:picLocks noChangeAspect="1"/>
          </p:cNvPicPr>
          <p:nvPr/>
        </p:nvPicPr>
        <p:blipFill>
          <a:blip r:embed="rId2"/>
          <a:stretch>
            <a:fillRect/>
          </a:stretch>
        </p:blipFill>
        <p:spPr>
          <a:xfrm>
            <a:off x="6076950" y="3314700"/>
            <a:ext cx="5753100" cy="2622397"/>
          </a:xfrm>
          <a:prstGeom prst="rect">
            <a:avLst/>
          </a:prstGeom>
        </p:spPr>
      </p:pic>
    </p:spTree>
    <p:extLst>
      <p:ext uri="{BB962C8B-B14F-4D97-AF65-F5344CB8AC3E}">
        <p14:creationId xmlns:p14="http://schemas.microsoft.com/office/powerpoint/2010/main" val="299596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515240-335A-5048-82CD-46D412C690AB}"/>
              </a:ext>
            </a:extLst>
          </p:cNvPr>
          <p:cNvSpPr/>
          <p:nvPr/>
        </p:nvSpPr>
        <p:spPr>
          <a:xfrm>
            <a:off x="371475" y="257175"/>
            <a:ext cx="8772525" cy="369332"/>
          </a:xfrm>
          <a:prstGeom prst="rect">
            <a:avLst/>
          </a:prstGeom>
        </p:spPr>
        <p:txBody>
          <a:bodyPr wrap="square">
            <a:spAutoFit/>
          </a:bodyPr>
          <a:lstStyle/>
          <a:p>
            <a:r>
              <a:rPr lang="en-IN" dirty="0">
                <a:solidFill>
                  <a:srgbClr val="333333"/>
                </a:solidFill>
                <a:latin typeface="inter-regular"/>
              </a:rPr>
              <a:t>Consideration a 5*5 image whose pixel values are 0, 1, and filter matrix 3*3 as:</a:t>
            </a:r>
            <a:endParaRPr lang="en-US" dirty="0"/>
          </a:p>
        </p:txBody>
      </p:sp>
      <p:pic>
        <p:nvPicPr>
          <p:cNvPr id="5" name="Picture 4">
            <a:extLst>
              <a:ext uri="{FF2B5EF4-FFF2-40B4-BE49-F238E27FC236}">
                <a16:creationId xmlns:a16="http://schemas.microsoft.com/office/drawing/2014/main" id="{684CCDEA-1094-0D4D-8932-9388B699DE18}"/>
              </a:ext>
            </a:extLst>
          </p:cNvPr>
          <p:cNvPicPr>
            <a:picLocks noChangeAspect="1"/>
          </p:cNvPicPr>
          <p:nvPr/>
        </p:nvPicPr>
        <p:blipFill>
          <a:blip r:embed="rId2"/>
          <a:stretch>
            <a:fillRect/>
          </a:stretch>
        </p:blipFill>
        <p:spPr>
          <a:xfrm>
            <a:off x="795870" y="1114424"/>
            <a:ext cx="8348130" cy="1860549"/>
          </a:xfrm>
          <a:prstGeom prst="rect">
            <a:avLst/>
          </a:prstGeom>
        </p:spPr>
      </p:pic>
      <p:sp>
        <p:nvSpPr>
          <p:cNvPr id="6" name="Rectangle 5">
            <a:extLst>
              <a:ext uri="{FF2B5EF4-FFF2-40B4-BE49-F238E27FC236}">
                <a16:creationId xmlns:a16="http://schemas.microsoft.com/office/drawing/2014/main" id="{95C903B0-AD0F-2942-BDC7-4E53DBA9426A}"/>
              </a:ext>
            </a:extLst>
          </p:cNvPr>
          <p:cNvSpPr/>
          <p:nvPr/>
        </p:nvSpPr>
        <p:spPr>
          <a:xfrm>
            <a:off x="371475" y="3300413"/>
            <a:ext cx="11572875" cy="369332"/>
          </a:xfrm>
          <a:prstGeom prst="rect">
            <a:avLst/>
          </a:prstGeom>
        </p:spPr>
        <p:txBody>
          <a:bodyPr wrap="square">
            <a:spAutoFit/>
          </a:bodyPr>
          <a:lstStyle/>
          <a:p>
            <a:r>
              <a:rPr lang="en-IN" dirty="0">
                <a:solidFill>
                  <a:srgbClr val="333333"/>
                </a:solidFill>
                <a:latin typeface="inter-regular"/>
              </a:rPr>
              <a:t>The convolution of 5*5 image matrix multiplies with 3*3 filter matrix is called "</a:t>
            </a:r>
            <a:r>
              <a:rPr lang="en-IN" b="1" dirty="0">
                <a:solidFill>
                  <a:srgbClr val="333333"/>
                </a:solidFill>
                <a:latin typeface="inter-bold"/>
              </a:rPr>
              <a:t>Features Map</a:t>
            </a:r>
            <a:r>
              <a:rPr lang="en-IN" dirty="0">
                <a:solidFill>
                  <a:srgbClr val="333333"/>
                </a:solidFill>
                <a:latin typeface="inter-regular"/>
              </a:rPr>
              <a:t>" and show as an output.</a:t>
            </a:r>
            <a:endParaRPr lang="en-US" dirty="0"/>
          </a:p>
        </p:txBody>
      </p:sp>
      <p:pic>
        <p:nvPicPr>
          <p:cNvPr id="7" name="Picture 6">
            <a:extLst>
              <a:ext uri="{FF2B5EF4-FFF2-40B4-BE49-F238E27FC236}">
                <a16:creationId xmlns:a16="http://schemas.microsoft.com/office/drawing/2014/main" id="{8226861A-0492-9242-A270-9C6BC69AF126}"/>
              </a:ext>
            </a:extLst>
          </p:cNvPr>
          <p:cNvPicPr>
            <a:picLocks noChangeAspect="1"/>
          </p:cNvPicPr>
          <p:nvPr/>
        </p:nvPicPr>
        <p:blipFill>
          <a:blip r:embed="rId3"/>
          <a:stretch>
            <a:fillRect/>
          </a:stretch>
        </p:blipFill>
        <p:spPr>
          <a:xfrm>
            <a:off x="1443038" y="4054938"/>
            <a:ext cx="8929686" cy="1812461"/>
          </a:xfrm>
          <a:prstGeom prst="rect">
            <a:avLst/>
          </a:prstGeom>
        </p:spPr>
      </p:pic>
    </p:spTree>
    <p:extLst>
      <p:ext uri="{BB962C8B-B14F-4D97-AF65-F5344CB8AC3E}">
        <p14:creationId xmlns:p14="http://schemas.microsoft.com/office/powerpoint/2010/main" val="375720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6A49E-8C3D-B042-A836-2A6078A61337}"/>
              </a:ext>
            </a:extLst>
          </p:cNvPr>
          <p:cNvPicPr>
            <a:picLocks noChangeAspect="1"/>
          </p:cNvPicPr>
          <p:nvPr/>
        </p:nvPicPr>
        <p:blipFill>
          <a:blip r:embed="rId2"/>
          <a:stretch>
            <a:fillRect/>
          </a:stretch>
        </p:blipFill>
        <p:spPr>
          <a:xfrm>
            <a:off x="1524000" y="1390650"/>
            <a:ext cx="9144000" cy="4076700"/>
          </a:xfrm>
          <a:prstGeom prst="rect">
            <a:avLst/>
          </a:prstGeom>
        </p:spPr>
      </p:pic>
      <p:sp>
        <p:nvSpPr>
          <p:cNvPr id="3" name="TextBox 2">
            <a:extLst>
              <a:ext uri="{FF2B5EF4-FFF2-40B4-BE49-F238E27FC236}">
                <a16:creationId xmlns:a16="http://schemas.microsoft.com/office/drawing/2014/main" id="{E09D87D1-9282-9449-BB3A-E669BEFF1255}"/>
              </a:ext>
            </a:extLst>
          </p:cNvPr>
          <p:cNvSpPr txBox="1"/>
          <p:nvPr/>
        </p:nvSpPr>
        <p:spPr>
          <a:xfrm>
            <a:off x="714376" y="385763"/>
            <a:ext cx="3262156" cy="461665"/>
          </a:xfrm>
          <a:prstGeom prst="rect">
            <a:avLst/>
          </a:prstGeom>
          <a:noFill/>
        </p:spPr>
        <p:txBody>
          <a:bodyPr wrap="square" rtlCol="0">
            <a:spAutoFit/>
          </a:bodyPr>
          <a:lstStyle/>
          <a:p>
            <a:r>
              <a:rPr lang="en-US" sz="2400" b="1" dirty="0">
                <a:solidFill>
                  <a:schemeClr val="accent1">
                    <a:lumMod val="75000"/>
                  </a:schemeClr>
                </a:solidFill>
              </a:rPr>
              <a:t>CNN architecture:</a:t>
            </a:r>
          </a:p>
        </p:txBody>
      </p:sp>
    </p:spTree>
    <p:extLst>
      <p:ext uri="{BB962C8B-B14F-4D97-AF65-F5344CB8AC3E}">
        <p14:creationId xmlns:p14="http://schemas.microsoft.com/office/powerpoint/2010/main" val="402569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DDBFDA-9D19-6147-A21C-60217BEE6787}"/>
              </a:ext>
            </a:extLst>
          </p:cNvPr>
          <p:cNvSpPr/>
          <p:nvPr/>
        </p:nvSpPr>
        <p:spPr>
          <a:xfrm>
            <a:off x="742950" y="542925"/>
            <a:ext cx="11158538" cy="2246769"/>
          </a:xfrm>
          <a:prstGeom prst="rect">
            <a:avLst/>
          </a:prstGeom>
        </p:spPr>
        <p:txBody>
          <a:bodyPr wrap="square">
            <a:spAutoFit/>
          </a:bodyPr>
          <a:lstStyle/>
          <a:p>
            <a:r>
              <a:rPr lang="en-IN" sz="2000" dirty="0">
                <a:solidFill>
                  <a:srgbClr val="292929"/>
                </a:solidFill>
                <a:latin typeface="source-serif-pro"/>
              </a:rPr>
              <a:t>The most common used and the layer we are using is </a:t>
            </a:r>
            <a:r>
              <a:rPr lang="en-IN" sz="2000" i="1" dirty="0">
                <a:solidFill>
                  <a:srgbClr val="292929"/>
                </a:solidFill>
                <a:latin typeface="source-serif-pro"/>
              </a:rPr>
              <a:t>Conv2D. </a:t>
            </a:r>
          </a:p>
          <a:p>
            <a:endParaRPr lang="en-IN" sz="2000" i="1" dirty="0">
              <a:solidFill>
                <a:srgbClr val="292929"/>
              </a:solidFill>
              <a:latin typeface="source-serif-pro"/>
            </a:endParaRPr>
          </a:p>
          <a:p>
            <a:r>
              <a:rPr lang="en-IN" sz="2000" i="1" dirty="0">
                <a:solidFill>
                  <a:srgbClr val="292929"/>
                </a:solidFill>
                <a:latin typeface="source-serif-pro"/>
              </a:rPr>
              <a:t>Conv2D </a:t>
            </a:r>
            <a:r>
              <a:rPr lang="en-IN" sz="2000" dirty="0">
                <a:solidFill>
                  <a:srgbClr val="292929"/>
                </a:solidFill>
                <a:latin typeface="source-serif-pro"/>
              </a:rPr>
              <a:t>means convolution takes place on 2 axis. </a:t>
            </a:r>
          </a:p>
          <a:p>
            <a:r>
              <a:rPr lang="en-IN" sz="2000" dirty="0">
                <a:solidFill>
                  <a:srgbClr val="292929"/>
                </a:solidFill>
                <a:latin typeface="source-serif-pro"/>
              </a:rPr>
              <a:t>It extends the convolution to three strata, Red, Green and Blue. </a:t>
            </a:r>
          </a:p>
          <a:p>
            <a:endParaRPr lang="en-IN" sz="2000" dirty="0">
              <a:solidFill>
                <a:srgbClr val="292929"/>
              </a:solidFill>
              <a:latin typeface="source-serif-pro"/>
            </a:endParaRPr>
          </a:p>
          <a:p>
            <a:r>
              <a:rPr lang="en-IN" sz="2000" dirty="0">
                <a:solidFill>
                  <a:srgbClr val="292929"/>
                </a:solidFill>
                <a:latin typeface="source-serif-pro"/>
              </a:rPr>
              <a:t>The other type of convolutional layer is </a:t>
            </a:r>
            <a:r>
              <a:rPr lang="en-IN" sz="2000" i="1" dirty="0">
                <a:solidFill>
                  <a:srgbClr val="292929"/>
                </a:solidFill>
                <a:latin typeface="source-serif-pro"/>
              </a:rPr>
              <a:t>Conv1D. Conv1D </a:t>
            </a:r>
            <a:r>
              <a:rPr lang="en-IN" sz="2000" dirty="0">
                <a:solidFill>
                  <a:srgbClr val="292929"/>
                </a:solidFill>
                <a:latin typeface="source-serif-pro"/>
              </a:rPr>
              <a:t>is used generally for “texts”, </a:t>
            </a:r>
            <a:r>
              <a:rPr lang="en-IN" sz="2000" i="1" dirty="0">
                <a:solidFill>
                  <a:srgbClr val="292929"/>
                </a:solidFill>
                <a:latin typeface="source-serif-pro"/>
              </a:rPr>
              <a:t>Conv2D</a:t>
            </a:r>
            <a:r>
              <a:rPr lang="en-IN" sz="2000" dirty="0">
                <a:solidFill>
                  <a:srgbClr val="292929"/>
                </a:solidFill>
                <a:latin typeface="source-serif-pro"/>
              </a:rPr>
              <a:t> is used generally for “images”. </a:t>
            </a:r>
            <a:endParaRPr lang="en-US" sz="2000" dirty="0"/>
          </a:p>
        </p:txBody>
      </p:sp>
    </p:spTree>
    <p:extLst>
      <p:ext uri="{BB962C8B-B14F-4D97-AF65-F5344CB8AC3E}">
        <p14:creationId xmlns:p14="http://schemas.microsoft.com/office/powerpoint/2010/main" val="2229926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TotalTime>
  <Words>3182</Words>
  <Application>Microsoft Macintosh PowerPoint</Application>
  <PresentationFormat>Widescreen</PresentationFormat>
  <Paragraphs>334</Paragraphs>
  <Slides>55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Arial</vt:lpstr>
      <vt:lpstr>Calibri</vt:lpstr>
      <vt:lpstr>Calibri Light</vt:lpstr>
      <vt:lpstr>erdana</vt:lpstr>
      <vt:lpstr>Inter</vt:lpstr>
      <vt:lpstr>inter-bold</vt:lpstr>
      <vt:lpstr>inter-regular</vt:lpstr>
      <vt:lpstr>Lato</vt:lpstr>
      <vt:lpstr>Nunito</vt:lpstr>
      <vt:lpstr>Roboto</vt:lpstr>
      <vt:lpstr>Roboto</vt:lpstr>
      <vt:lpstr>sohne</vt:lpstr>
      <vt:lpstr>source-code-pro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 Agrawal</dc:creator>
  <cp:lastModifiedBy>Arpit Agrawal</cp:lastModifiedBy>
  <cp:revision>29</cp:revision>
  <dcterms:created xsi:type="dcterms:W3CDTF">2023-02-20T05:37:18Z</dcterms:created>
  <dcterms:modified xsi:type="dcterms:W3CDTF">2024-06-28T10:47:29Z</dcterms:modified>
</cp:coreProperties>
</file>